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72" r:id="rId4"/>
    <p:sldId id="257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70" r:id="rId14"/>
    <p:sldId id="271" r:id="rId15"/>
    <p:sldId id="264" r:id="rId16"/>
    <p:sldId id="26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37" autoAdjust="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1536225541979728"/>
                  <c:y val="7.59242319863399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9902321377124036E-2"/>
                  <c:y val="-0.189452181118677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212401007081848"/>
                  <c:y val="-1.302005359776384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961530503035993E-2"/>
                  <c:y val="0.1435829735839592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Sheet1!$A$1:$A$4</c:f>
              <c:numCache>
                <c:formatCode>General</c:formatCode>
                <c:ptCount val="4"/>
                <c:pt idx="0">
                  <c:v>22</c:v>
                </c:pt>
                <c:pt idx="1">
                  <c:v>13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5212079610202043"/>
                  <c:y val="-0.1158718054896257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Sheet2!$A$1:$A$4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9075411866988911E-2"/>
                  <c:y val="1.39896988624375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val>
            <c:numRef>
              <c:f>Sheet3!$A$1:$A$4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36234069230403"/>
                  <c:y val="-0.21576452404890809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val>
            <c:numRef>
              <c:f>Sheet6!$A$1:$A$4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15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4.9075411866988911E-2"/>
                  <c:y val="1.3989698862437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val>
            <c:numRef>
              <c:f>Sheet3!$A$1:$A$4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0.44118</cdr:x>
      <cdr:y>0.04387</cdr:y>
    </cdr:from>
    <cdr:to>
      <cdr:x>0.55882</cdr:x>
      <cdr:y>0.1059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80120" y="101876"/>
          <a:ext cx="288032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0.70588</cdr:x>
      <cdr:y>0.04155</cdr:y>
    </cdr:from>
    <cdr:to>
      <cdr:x>1</cdr:x>
      <cdr:y>0.16084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1728192" y="96471"/>
          <a:ext cx="72008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 b="1" i="1" dirty="0" smtClean="0">
              <a:latin typeface="+mj-lt"/>
            </a:rPr>
            <a:t>2010</a:t>
          </a:r>
          <a:endParaRPr lang="en-AU" sz="1200" b="1" i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0.47312</cdr:x>
      <cdr:y>0.03528</cdr:y>
    </cdr:from>
    <cdr:to>
      <cdr:x>0.66237</cdr:x>
      <cdr:y>0.11036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80120" y="82335"/>
          <a:ext cx="432048" cy="1752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6DBCF8-4C97-4128-9189-00093392283D}" type="datetimeFigureOut">
              <a:rPr lang="en-AU" smtClean="0"/>
              <a:t>26/07/2013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BB6438-A8C4-47A8-B500-70C4EEA4D5D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04856" cy="522288"/>
          </a:xfrm>
        </p:spPr>
        <p:txBody>
          <a:bodyPr>
            <a:noAutofit/>
          </a:bodyPr>
          <a:lstStyle/>
          <a:p>
            <a:pPr algn="ctr"/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Maroubra Bay Public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15616" y="1340768"/>
            <a:ext cx="7200800" cy="530352"/>
          </a:xfrm>
        </p:spPr>
        <p:txBody>
          <a:bodyPr>
            <a:noAutofit/>
          </a:bodyPr>
          <a:lstStyle/>
          <a:p>
            <a:pPr algn="ctr"/>
            <a:r>
              <a:rPr lang="en-AU" sz="2400" dirty="0" smtClean="0">
                <a:latin typeface="+mj-lt"/>
              </a:rPr>
              <a:t>A dynamic,  whole-school approach </a:t>
            </a:r>
          </a:p>
          <a:p>
            <a:pPr algn="ctr"/>
            <a:r>
              <a:rPr lang="en-AU" sz="2400" dirty="0" smtClean="0">
                <a:latin typeface="+mj-lt"/>
              </a:rPr>
              <a:t>to improving  literacy and numeracy</a:t>
            </a:r>
            <a:endParaRPr lang="en-AU" sz="2400" dirty="0">
              <a:latin typeface="+mj-lt"/>
            </a:endParaRPr>
          </a:p>
          <a:p>
            <a:pPr algn="ctr"/>
            <a:endParaRPr lang="en-AU" sz="2400" dirty="0">
              <a:latin typeface="+mj-lt"/>
            </a:endParaRPr>
          </a:p>
        </p:txBody>
      </p:sp>
      <p:pic>
        <p:nvPicPr>
          <p:cNvPr id="17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r="3439"/>
          <a:stretch>
            <a:fillRect/>
          </a:stretch>
        </p:blipFill>
        <p:spPr>
          <a:xfrm>
            <a:off x="1835696" y="2492896"/>
            <a:ext cx="5328592" cy="3848428"/>
          </a:xfrm>
          <a:effectLst>
            <a:outerShdw blurRad="304800" dist="304800" dir="2700000" algn="tl" rotWithShape="0">
              <a:schemeClr val="accent6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extrusionH="76200" prstMaterial="matte">
            <a:bevelT w="19050" h="88900"/>
            <a:bevelB w="19050" h="88900"/>
            <a:extrusionClr>
              <a:schemeClr val="tx1"/>
            </a:extrusionClr>
            <a:contourClr>
              <a:schemeClr val="tx2">
                <a:shade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48670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11" y="233526"/>
            <a:ext cx="7314981" cy="936104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Effective </a:t>
            </a:r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use of data (cont</a:t>
            </a: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0480"/>
          </a:xfrm>
        </p:spPr>
        <p:txBody>
          <a:bodyPr>
            <a:normAutofit fontScale="85000" lnSpcReduction="10000"/>
          </a:bodyPr>
          <a:lstStyle/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endParaRPr lang="en-AU" sz="2600" dirty="0" smtClean="0">
              <a:latin typeface="+mj-lt"/>
            </a:endParaRP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600" b="1" i="1" dirty="0" smtClean="0">
                <a:latin typeface="+mj-lt"/>
              </a:rPr>
              <a:t>L3 developed by DEC </a:t>
            </a:r>
            <a:r>
              <a:rPr lang="en-AU" sz="2600" dirty="0" smtClean="0">
                <a:latin typeface="+mj-lt"/>
              </a:rPr>
              <a:t>to reduce risk of low SES students not achieving expected literacy levels by the end of Kindergarten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600" dirty="0" smtClean="0">
                <a:latin typeface="+mj-lt"/>
              </a:rPr>
              <a:t>Approach is </a:t>
            </a:r>
            <a:r>
              <a:rPr lang="en-AU" sz="2600" b="1" i="1" dirty="0" smtClean="0">
                <a:latin typeface="+mj-lt"/>
              </a:rPr>
              <a:t>based on research evidence </a:t>
            </a:r>
            <a:r>
              <a:rPr lang="en-AU" sz="2600" dirty="0" smtClean="0">
                <a:latin typeface="+mj-lt"/>
              </a:rPr>
              <a:t>and supported by extensive materials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600" dirty="0" smtClean="0">
                <a:latin typeface="+mj-lt"/>
              </a:rPr>
              <a:t>Schools </a:t>
            </a:r>
            <a:r>
              <a:rPr lang="en-AU" sz="2600" dirty="0">
                <a:latin typeface="+mj-lt"/>
              </a:rPr>
              <a:t>selected through </a:t>
            </a:r>
            <a:r>
              <a:rPr lang="en-AU" sz="2600" b="1" i="1" dirty="0">
                <a:latin typeface="+mj-lt"/>
              </a:rPr>
              <a:t>analysis of Best Start and NAPLAN data</a:t>
            </a:r>
            <a:r>
              <a:rPr lang="en-AU" sz="2600" dirty="0">
                <a:latin typeface="+mj-lt"/>
              </a:rPr>
              <a:t>, plus poor Kindergarten literacy </a:t>
            </a:r>
            <a:r>
              <a:rPr lang="en-AU" sz="2600" dirty="0" smtClean="0">
                <a:latin typeface="+mj-lt"/>
              </a:rPr>
              <a:t>levels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600" dirty="0" smtClean="0">
                <a:latin typeface="+mj-lt"/>
              </a:rPr>
              <a:t>Maroubra Bay implemented L3 in 2010</a:t>
            </a:r>
            <a:endParaRPr lang="en-AU" sz="2600" dirty="0">
              <a:latin typeface="+mj-lt"/>
            </a:endParaRP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5420" y="165288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Language Learning and Literacy (L3)</a:t>
            </a:r>
          </a:p>
        </p:txBody>
      </p:sp>
    </p:spTree>
    <p:extLst>
      <p:ext uri="{BB962C8B-B14F-4D97-AF65-F5344CB8AC3E}">
        <p14:creationId xmlns:p14="http://schemas.microsoft.com/office/powerpoint/2010/main" val="41364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14981" cy="936104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L3 </a:t>
            </a:r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(cont</a:t>
            </a: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/>
          </a:bodyPr>
          <a:lstStyle/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endParaRPr lang="en-AU" sz="2600" dirty="0" smtClean="0">
              <a:latin typeface="+mj-lt"/>
            </a:endParaRP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600" b="1" i="1" dirty="0" smtClean="0">
                <a:latin typeface="+mj-lt"/>
              </a:rPr>
              <a:t>Training</a:t>
            </a:r>
            <a:r>
              <a:rPr lang="en-AU" sz="2600" dirty="0" smtClean="0">
                <a:latin typeface="+mj-lt"/>
              </a:rPr>
              <a:t> </a:t>
            </a:r>
            <a:r>
              <a:rPr lang="en-AU" sz="2600" b="1" i="1" dirty="0">
                <a:latin typeface="+mj-lt"/>
              </a:rPr>
              <a:t>for teachers </a:t>
            </a:r>
            <a:r>
              <a:rPr lang="en-AU" sz="2600" dirty="0">
                <a:latin typeface="+mj-lt"/>
              </a:rPr>
              <a:t>occurs </a:t>
            </a:r>
            <a:r>
              <a:rPr lang="en-AU" sz="2600">
                <a:latin typeface="+mj-lt"/>
              </a:rPr>
              <a:t>over </a:t>
            </a:r>
            <a:r>
              <a:rPr lang="en-AU" sz="2600" smtClean="0">
                <a:latin typeface="+mj-lt"/>
              </a:rPr>
              <a:t>two years</a:t>
            </a:r>
            <a:endParaRPr lang="en-AU" sz="2600" dirty="0">
              <a:latin typeface="+mj-lt"/>
            </a:endParaRP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US" sz="2600" b="1" i="1" dirty="0">
                <a:latin typeface="+mj-lt"/>
              </a:rPr>
              <a:t>Students are monitored </a:t>
            </a:r>
            <a:r>
              <a:rPr lang="en-US" sz="2600" dirty="0">
                <a:latin typeface="+mj-lt"/>
              </a:rPr>
              <a:t>using three sources of data:</a:t>
            </a:r>
            <a:endParaRPr lang="en-AU" sz="2600" dirty="0">
              <a:latin typeface="+mj-lt"/>
            </a:endParaRPr>
          </a:p>
          <a:p>
            <a:pPr marL="813816" lvl="2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Instructional text reading levels </a:t>
            </a:r>
          </a:p>
          <a:p>
            <a:pPr marL="813816" lvl="2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Written vocabulary count</a:t>
            </a:r>
            <a:endParaRPr lang="en-AU" dirty="0">
              <a:latin typeface="+mj-lt"/>
            </a:endParaRPr>
          </a:p>
          <a:p>
            <a:pPr marL="813816" lvl="2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Hearing and recording sounds (from the Reading Recovery Observational Survey)  </a:t>
            </a:r>
            <a:endParaRPr lang="en-AU" dirty="0"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07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406" y="155818"/>
            <a:ext cx="8229600" cy="851694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Data tells a great story…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723427" y="1628537"/>
            <a:ext cx="5256584" cy="2819346"/>
          </a:xfrm>
        </p:spPr>
        <p:txBody>
          <a:bodyPr/>
          <a:lstStyle/>
          <a:p>
            <a:pPr marL="137160" indent="0">
              <a:buNone/>
            </a:pPr>
            <a:endParaRPr lang="en-AU" sz="1600" dirty="0">
              <a:latin typeface="+mj-lt"/>
            </a:endParaRPr>
          </a:p>
          <a:p>
            <a:pPr marL="137160" indent="0">
              <a:buNone/>
            </a:pPr>
            <a:endParaRPr lang="en-AU" sz="12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37160" indent="0">
              <a:buNone/>
            </a:pPr>
            <a:endParaRPr lang="en-AU" sz="1600" dirty="0">
              <a:latin typeface="+mj-lt"/>
            </a:endParaRPr>
          </a:p>
          <a:p>
            <a:pPr marL="137160" indent="0">
              <a:buNone/>
            </a:pPr>
            <a:endParaRPr lang="en-AU" sz="1600" dirty="0" smtClean="0">
              <a:latin typeface="+mj-lt"/>
            </a:endParaRPr>
          </a:p>
          <a:p>
            <a:pPr marL="137160" indent="0">
              <a:buNone/>
            </a:pPr>
            <a:endParaRPr lang="en-AU" sz="1600" dirty="0">
              <a:latin typeface="+mj-lt"/>
            </a:endParaRPr>
          </a:p>
          <a:p>
            <a:pPr marL="137160" indent="0">
              <a:buNone/>
            </a:pPr>
            <a:endParaRPr lang="en-AU" sz="1600" dirty="0" smtClean="0">
              <a:latin typeface="+mj-lt"/>
            </a:endParaRPr>
          </a:p>
          <a:p>
            <a:pPr marL="137160" indent="0">
              <a:buNone/>
            </a:pPr>
            <a:endParaRPr lang="en-AU" sz="1600" dirty="0">
              <a:latin typeface="+mj-lt"/>
            </a:endParaRPr>
          </a:p>
          <a:p>
            <a:pPr marL="137160" indent="0">
              <a:buNone/>
            </a:pPr>
            <a:endParaRPr lang="en-AU" sz="1600" dirty="0" smtClean="0">
              <a:latin typeface="+mj-lt"/>
            </a:endParaRPr>
          </a:p>
          <a:p>
            <a:pPr marL="137160" indent="0">
              <a:buNone/>
            </a:pPr>
            <a:endParaRPr lang="en-AU" sz="11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137160" indent="0">
              <a:buNone/>
            </a:pPr>
            <a:endParaRPr lang="en-AU" sz="12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78359455"/>
              </p:ext>
            </p:extLst>
          </p:nvPr>
        </p:nvGraphicFramePr>
        <p:xfrm>
          <a:off x="355662" y="1786145"/>
          <a:ext cx="3203098" cy="299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5899" y="963521"/>
            <a:ext cx="849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latin typeface="+mj-lt"/>
              </a:rPr>
              <a:t>End of </a:t>
            </a:r>
            <a:r>
              <a:rPr lang="en-AU" sz="1400" b="1" i="1" dirty="0">
                <a:latin typeface="+mj-lt"/>
              </a:rPr>
              <a:t>year text levels (</a:t>
            </a:r>
            <a:r>
              <a:rPr lang="en-AU" sz="1400" b="1" i="1" dirty="0" smtClean="0">
                <a:latin typeface="+mj-lt"/>
              </a:rPr>
              <a:t>Kindergarten) </a:t>
            </a:r>
            <a:r>
              <a:rPr lang="en-AU" sz="1400" b="1" i="1" dirty="0">
                <a:latin typeface="+mj-lt"/>
              </a:rPr>
              <a:t>changed</a:t>
            </a:r>
            <a:r>
              <a:rPr lang="en-AU" sz="1400" b="1" i="1" dirty="0"/>
              <a:t> </a:t>
            </a:r>
            <a:r>
              <a:rPr lang="en-AU" sz="1400" b="1" i="1" dirty="0" smtClean="0">
                <a:latin typeface="+mj-lt"/>
              </a:rPr>
              <a:t>dramatically after implementation of L3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20049"/>
            <a:ext cx="1692188" cy="149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75274302"/>
              </p:ext>
            </p:extLst>
          </p:nvPr>
        </p:nvGraphicFramePr>
        <p:xfrm>
          <a:off x="3923928" y="1772816"/>
          <a:ext cx="25202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3676755" y="1412776"/>
            <a:ext cx="45719" cy="51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35784348"/>
              </p:ext>
            </p:extLst>
          </p:nvPr>
        </p:nvGraphicFramePr>
        <p:xfrm>
          <a:off x="6546057" y="1772816"/>
          <a:ext cx="2357713" cy="236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4424" y="13352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 </a:t>
            </a:r>
            <a:r>
              <a:rPr lang="en-AU" sz="1400" b="1" i="1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L3 </a:t>
            </a:r>
            <a:r>
              <a:rPr lang="en-AU" sz="1400" b="1" i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implementation</a:t>
            </a:r>
            <a:endParaRPr lang="en-AU" sz="1400" b="1" i="1" u="sn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5247349" y="1284512"/>
            <a:ext cx="253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After L3 implementation</a:t>
            </a:r>
          </a:p>
          <a:p>
            <a:endParaRPr lang="en-AU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48632453"/>
              </p:ext>
            </p:extLst>
          </p:nvPr>
        </p:nvGraphicFramePr>
        <p:xfrm>
          <a:off x="3923928" y="4221088"/>
          <a:ext cx="2520280" cy="229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16416" y="1869287"/>
            <a:ext cx="630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>
                <a:latin typeface="+mj-lt"/>
              </a:rPr>
              <a:t>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144" y="45091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>
                <a:latin typeface="+mj-lt"/>
              </a:rPr>
              <a:t>2012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7784" y="186928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>
                <a:latin typeface="+mj-lt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67130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7" y="609649"/>
            <a:ext cx="8229600" cy="936104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Data from numeracy (TEN) assessments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73" y="1785497"/>
            <a:ext cx="6466886" cy="4739847"/>
          </a:xfrm>
          <a:prstGeom prst="rect">
            <a:avLst/>
          </a:prstGeom>
          <a:noFill/>
          <a:ln>
            <a:noFill/>
          </a:ln>
          <a:effectLst>
            <a:outerShdw blurRad="317500" dist="317500" dir="2400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7" y="1195596"/>
            <a:ext cx="793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/>
              <a:t>Assessment results – every 5 weeks – indicate ongoing progress in numeracy </a:t>
            </a:r>
          </a:p>
          <a:p>
            <a:pPr algn="ctr"/>
            <a:r>
              <a:rPr lang="en-AU" sz="1600" b="1" i="1" dirty="0" smtClean="0"/>
              <a:t>for Kindergarten students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00762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7" y="609649"/>
            <a:ext cx="8229600" cy="936104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Data from numeracy (TEN) assessments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7" y="1195596"/>
            <a:ext cx="793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 smtClean="0"/>
              <a:t>Assessment results – every 5 weeks – also indicate ongoing progress in numeracy </a:t>
            </a:r>
          </a:p>
          <a:p>
            <a:pPr algn="ctr"/>
            <a:r>
              <a:rPr lang="en-AU" sz="1600" b="1" i="1" dirty="0" smtClean="0"/>
              <a:t>for Year One students</a:t>
            </a:r>
            <a:endParaRPr lang="en-A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916832"/>
            <a:ext cx="6352381" cy="4670868"/>
          </a:xfrm>
          <a:prstGeom prst="rect">
            <a:avLst/>
          </a:prstGeom>
          <a:noFill/>
          <a:ln>
            <a:noFill/>
          </a:ln>
          <a:effectLst>
            <a:outerShdw blurRad="304800" dist="304800" dir="3600000" algn="ctr" rotWithShape="0">
              <a:schemeClr val="accent6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12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A change for the better!</a:t>
            </a: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9864" y="1556792"/>
            <a:ext cx="4038600" cy="305293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sz="2200" dirty="0">
                <a:latin typeface="+mj-lt"/>
              </a:rPr>
              <a:t>Maroubra Bay is now the school of choice for many families with high aspirations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sz="2200" dirty="0" smtClean="0">
                <a:latin typeface="+mj-lt"/>
              </a:rPr>
              <a:t>High expectations for student outcomes </a:t>
            </a:r>
            <a:r>
              <a:rPr lang="en-AU" sz="2200" dirty="0">
                <a:latin typeface="+mj-lt"/>
              </a:rPr>
              <a:t>shared by staff and </a:t>
            </a:r>
            <a:r>
              <a:rPr lang="en-AU" sz="2200" dirty="0" smtClean="0">
                <a:latin typeface="+mj-lt"/>
              </a:rPr>
              <a:t>parents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AU" sz="2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58112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AU" sz="2200" dirty="0">
                <a:latin typeface="+mj-lt"/>
              </a:rPr>
              <a:t>New initiatives </a:t>
            </a:r>
            <a:r>
              <a:rPr lang="en-AU" sz="2200" dirty="0" smtClean="0">
                <a:latin typeface="+mj-lt"/>
              </a:rPr>
              <a:t>first supported through the Literacy and Numeracy National </a:t>
            </a:r>
            <a:r>
              <a:rPr lang="en-AU" sz="2200" dirty="0">
                <a:latin typeface="+mj-lt"/>
              </a:rPr>
              <a:t>Partnership have been sustained through enhanced capacity of </a:t>
            </a:r>
            <a:r>
              <a:rPr lang="en-AU" sz="2200" dirty="0" smtClean="0">
                <a:latin typeface="+mj-lt"/>
              </a:rPr>
              <a:t>staff and a school culture of shared responsibility.</a:t>
            </a:r>
            <a:endParaRPr lang="en-AU" sz="2200" dirty="0">
              <a:latin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218711" cy="2368505"/>
          </a:xfrm>
          <a:prstGeom prst="rect">
            <a:avLst/>
          </a:prstGeom>
          <a:effectLst>
            <a:outerShdw blurRad="304800" dist="304800" dir="2400000" algn="ctr" rotWithShape="0">
              <a:schemeClr val="accent6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45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Want to know more?</a:t>
            </a:r>
            <a:br>
              <a:rPr lang="en-A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AU" sz="2200" dirty="0">
                <a:latin typeface="+mj-lt"/>
              </a:rPr>
              <a:t>The Principal and Assistant Principals at Maroubra Bay Public School are always pleased to share their stories – please contact the school for further </a:t>
            </a:r>
            <a:r>
              <a:rPr lang="en-AU" sz="2200" dirty="0" smtClean="0">
                <a:latin typeface="+mj-lt"/>
              </a:rPr>
              <a:t>information</a:t>
            </a:r>
          </a:p>
          <a:p>
            <a:pPr marL="1956816" lvl="8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 smtClean="0">
              <a:latin typeface="+mj-lt"/>
            </a:endParaRPr>
          </a:p>
          <a:p>
            <a:pPr marL="1956816" lvl="8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>
              <a:latin typeface="+mj-lt"/>
            </a:endParaRPr>
          </a:p>
          <a:p>
            <a:pPr marL="1956816" lvl="8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 smtClean="0">
              <a:latin typeface="+mj-lt"/>
            </a:endParaRPr>
          </a:p>
          <a:p>
            <a:pPr marL="1956816" lvl="8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AU" sz="2200" dirty="0" smtClean="0">
                <a:latin typeface="+mj-lt"/>
              </a:rPr>
              <a:t>Further </a:t>
            </a:r>
            <a:r>
              <a:rPr lang="en-AU" sz="2200" dirty="0">
                <a:latin typeface="+mj-lt"/>
              </a:rPr>
              <a:t>information on the L3 initiative is accessible under the “Tools and Resources” section of this online resource.</a:t>
            </a:r>
            <a:br>
              <a:rPr lang="en-AU" sz="2200" dirty="0">
                <a:latin typeface="+mj-lt"/>
              </a:rPr>
            </a:br>
            <a:endParaRPr lang="en-AU" sz="2200" dirty="0">
              <a:latin typeface="+mj-lt"/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99695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329184"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latin typeface="+mj-lt"/>
              </a:rPr>
              <a:t>Duncan St</a:t>
            </a:r>
            <a:br>
              <a:rPr lang="en-AU" sz="1600" dirty="0">
                <a:latin typeface="+mj-lt"/>
              </a:rPr>
            </a:br>
            <a:r>
              <a:rPr lang="en-AU" sz="1600" dirty="0">
                <a:latin typeface="+mj-lt"/>
              </a:rPr>
              <a:t>Maroubra</a:t>
            </a:r>
            <a:br>
              <a:rPr lang="en-AU" sz="1600" dirty="0">
                <a:latin typeface="+mj-lt"/>
              </a:rPr>
            </a:br>
            <a:r>
              <a:rPr lang="en-AU" sz="1600" dirty="0">
                <a:latin typeface="+mj-lt"/>
              </a:rPr>
              <a:t>2035</a:t>
            </a:r>
            <a:br>
              <a:rPr lang="en-AU" sz="1600" dirty="0">
                <a:latin typeface="+mj-lt"/>
              </a:rPr>
            </a:br>
            <a:r>
              <a:rPr lang="en-AU" sz="1600" dirty="0">
                <a:latin typeface="+mj-lt"/>
              </a:rPr>
              <a:t>Phone: 02 9349 1569</a:t>
            </a:r>
          </a:p>
        </p:txBody>
      </p:sp>
    </p:spTree>
    <p:extLst>
      <p:ext uri="{BB962C8B-B14F-4D97-AF65-F5344CB8AC3E}">
        <p14:creationId xmlns:p14="http://schemas.microsoft.com/office/powerpoint/2010/main" val="385001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Challenging beginnings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Autofit/>
          </a:bodyPr>
          <a:lstStyle/>
          <a:p>
            <a:pPr marL="137160" indent="0" algn="l">
              <a:buNone/>
            </a:pPr>
            <a:r>
              <a:rPr lang="en-AU" sz="28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Nine years ago…</a:t>
            </a:r>
            <a:endParaRPr lang="en-AU" sz="2800" b="1" i="1" u="sng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School enrolments were decreasing</a:t>
            </a:r>
            <a:endParaRPr lang="en-AU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Community was mostly </a:t>
            </a:r>
            <a:r>
              <a:rPr lang="en-AU" dirty="0">
                <a:latin typeface="+mj-lt"/>
              </a:rPr>
              <a:t>low SES families, high </a:t>
            </a:r>
            <a:r>
              <a:rPr lang="en-AU" dirty="0" smtClean="0">
                <a:latin typeface="+mj-lt"/>
              </a:rPr>
              <a:t>needs and high unemployment</a:t>
            </a:r>
            <a:endParaRPr lang="en-AU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Very low expectations </a:t>
            </a:r>
            <a:r>
              <a:rPr lang="en-AU" dirty="0" smtClean="0">
                <a:latin typeface="+mj-lt"/>
              </a:rPr>
              <a:t> and poor outcomes for </a:t>
            </a:r>
            <a:r>
              <a:rPr lang="en-AU" dirty="0">
                <a:latin typeface="+mj-lt"/>
              </a:rPr>
              <a:t>student achievement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Little parental engagement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Severe behaviour issues</a:t>
            </a:r>
          </a:p>
        </p:txBody>
      </p:sp>
    </p:spTree>
    <p:extLst>
      <p:ext uri="{BB962C8B-B14F-4D97-AF65-F5344CB8AC3E}">
        <p14:creationId xmlns:p14="http://schemas.microsoft.com/office/powerpoint/2010/main" val="219237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Visible changes</a:t>
            </a:r>
            <a:b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AU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Now</a:t>
            </a:r>
            <a:r>
              <a:rPr lang="en-AU" b="1" i="1" u="sng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Improved student </a:t>
            </a:r>
            <a:r>
              <a:rPr lang="en-AU" dirty="0" smtClean="0">
                <a:latin typeface="+mj-lt"/>
              </a:rPr>
              <a:t/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outcomes</a:t>
            </a:r>
            <a:endParaRPr lang="en-AU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Increasing enrolments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More diverse school 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community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Very high expectations from parents and staff for student achievement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Effective parental engagement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Very few behaviour issues</a:t>
            </a:r>
          </a:p>
          <a:p>
            <a:pPr marL="137160" indent="0" algn="l">
              <a:buNone/>
            </a:pPr>
            <a:endParaRPr lang="en-A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55453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9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5150" y="476250"/>
            <a:ext cx="8578850" cy="563563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Gearing up for change…what was done?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36296" cy="59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1. Whole school reform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endParaRPr lang="en-AU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New Principal communicated </a:t>
            </a:r>
            <a:r>
              <a:rPr lang="en-AU" b="1" i="1" dirty="0" smtClean="0">
                <a:latin typeface="+mj-lt"/>
              </a:rPr>
              <a:t>commitment to long term, sustainable change</a:t>
            </a:r>
            <a:r>
              <a:rPr lang="en-AU" dirty="0" smtClean="0">
                <a:latin typeface="+mj-lt"/>
              </a:rPr>
              <a:t> across the school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Principal created an </a:t>
            </a:r>
            <a:r>
              <a:rPr lang="en-AU" b="1" i="1" dirty="0" smtClean="0">
                <a:latin typeface="+mj-lt"/>
              </a:rPr>
              <a:t>effective executive team</a:t>
            </a:r>
            <a:r>
              <a:rPr lang="en-AU" dirty="0" smtClean="0">
                <a:latin typeface="+mj-lt"/>
              </a:rPr>
              <a:t>, including two specialist APs to model, mentor and guide reform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b="1" i="1" dirty="0" smtClean="0">
                <a:latin typeface="+mj-lt"/>
              </a:rPr>
              <a:t>Collaborative planning </a:t>
            </a:r>
            <a:r>
              <a:rPr lang="en-AU" dirty="0" smtClean="0">
                <a:latin typeface="+mj-lt"/>
              </a:rPr>
              <a:t>engages the whole school staff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b="1" i="1" dirty="0" smtClean="0">
                <a:latin typeface="+mj-lt"/>
              </a:rPr>
              <a:t>School reorganised </a:t>
            </a:r>
            <a:r>
              <a:rPr lang="en-AU" dirty="0" smtClean="0">
                <a:latin typeface="+mj-lt"/>
              </a:rPr>
              <a:t>with more classes of smaller size, negotiated with P&amp;C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Teachers typically work with </a:t>
            </a:r>
            <a:r>
              <a:rPr lang="en-AU" b="1" i="1" dirty="0" smtClean="0">
                <a:latin typeface="+mj-lt"/>
              </a:rPr>
              <a:t>same class for two years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Staff all </a:t>
            </a:r>
            <a:r>
              <a:rPr lang="en-AU" b="1" i="1" dirty="0" smtClean="0">
                <a:latin typeface="+mj-lt"/>
              </a:rPr>
              <a:t>committed to student outcomes </a:t>
            </a:r>
            <a:r>
              <a:rPr lang="en-AU" dirty="0" smtClean="0">
                <a:latin typeface="+mj-lt"/>
              </a:rPr>
              <a:t>and to achieving and sustaining change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No textbooks – it is all about </a:t>
            </a:r>
            <a:r>
              <a:rPr lang="en-AU" b="1" i="1" dirty="0" smtClean="0">
                <a:latin typeface="+mj-lt"/>
              </a:rPr>
              <a:t>comprehension and applying learning</a:t>
            </a:r>
            <a:endParaRPr lang="en-AU" b="1" i="1" dirty="0">
              <a:latin typeface="+mj-lt"/>
            </a:endParaRP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86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>
                <a:solidFill>
                  <a:schemeClr val="accent1">
                    <a:lumMod val="75000"/>
                  </a:schemeClr>
                </a:solidFill>
              </a:rPr>
              <a:t>Whole school reform (cont.)</a:t>
            </a:r>
            <a:br>
              <a:rPr lang="en-A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 fontScale="77500" lnSpcReduction="20000"/>
          </a:bodyPr>
          <a:lstStyle/>
          <a:p>
            <a:endParaRPr lang="en-AU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Situational analysis supported </a:t>
            </a:r>
            <a:r>
              <a:rPr lang="en-AU" dirty="0" smtClean="0">
                <a:latin typeface="+mj-lt"/>
              </a:rPr>
              <a:t>priority given to </a:t>
            </a:r>
            <a:r>
              <a:rPr lang="en-AU" dirty="0">
                <a:latin typeface="+mj-lt"/>
              </a:rPr>
              <a:t>literacy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b="1" i="1" dirty="0">
                <a:latin typeface="+mj-lt"/>
              </a:rPr>
              <a:t>Focus on Reading </a:t>
            </a:r>
            <a:r>
              <a:rPr lang="en-AU" dirty="0">
                <a:latin typeface="+mj-lt"/>
              </a:rPr>
              <a:t>implemented across whole school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Effective </a:t>
            </a:r>
            <a:r>
              <a:rPr lang="en-AU" dirty="0" smtClean="0">
                <a:latin typeface="+mj-lt"/>
              </a:rPr>
              <a:t>pedagogical approaches used across school: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AU" b="1" i="1" dirty="0" smtClean="0">
                <a:latin typeface="+mj-lt"/>
              </a:rPr>
              <a:t>Language </a:t>
            </a:r>
            <a:r>
              <a:rPr lang="en-AU" b="1" i="1" dirty="0">
                <a:latin typeface="+mj-lt"/>
              </a:rPr>
              <a:t>Learning and </a:t>
            </a:r>
            <a:r>
              <a:rPr lang="en-AU" b="1" i="1" dirty="0" smtClean="0">
                <a:latin typeface="+mj-lt"/>
              </a:rPr>
              <a:t>Literacy (L3)</a:t>
            </a:r>
            <a:r>
              <a:rPr lang="en-AU" dirty="0" smtClean="0">
                <a:latin typeface="+mj-lt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Best elements of </a:t>
            </a:r>
            <a:r>
              <a:rPr lang="en-AU" b="1" i="1" dirty="0">
                <a:latin typeface="+mj-lt"/>
              </a:rPr>
              <a:t>Reading Recovery </a:t>
            </a:r>
            <a:r>
              <a:rPr lang="en-AU" dirty="0" smtClean="0">
                <a:latin typeface="+mj-lt"/>
              </a:rPr>
              <a:t>used across whole school</a:t>
            </a:r>
            <a:endParaRPr lang="en-AU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AU" sz="2500" dirty="0">
                <a:latin typeface="+mj-lt"/>
              </a:rPr>
              <a:t>Similar whole-school approaches used for</a:t>
            </a:r>
            <a:r>
              <a:rPr lang="en-AU" dirty="0"/>
              <a:t> </a:t>
            </a:r>
            <a:r>
              <a:rPr lang="en-AU" sz="2500" dirty="0">
                <a:latin typeface="+mj-lt"/>
              </a:rPr>
              <a:t>Numeracy</a:t>
            </a:r>
            <a:r>
              <a:rPr lang="en-AU" b="1" i="1" dirty="0"/>
              <a:t> – </a:t>
            </a:r>
            <a:r>
              <a:rPr lang="en-AU" sz="2500" b="1" i="1" dirty="0">
                <a:latin typeface="+mj-lt"/>
              </a:rPr>
              <a:t>Targeting Early Numeracy (TEN)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Every student reads to teacher four times a week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Effective </a:t>
            </a:r>
            <a:r>
              <a:rPr lang="en-AU" dirty="0">
                <a:latin typeface="+mj-lt"/>
              </a:rPr>
              <a:t>approaches still used </a:t>
            </a:r>
            <a:r>
              <a:rPr lang="en-AU" dirty="0" smtClean="0">
                <a:latin typeface="+mj-lt"/>
              </a:rPr>
              <a:t>now – even after </a:t>
            </a:r>
            <a:r>
              <a:rPr lang="en-AU" dirty="0">
                <a:latin typeface="+mj-lt"/>
              </a:rPr>
              <a:t>NP funding has ceased – </a:t>
            </a:r>
            <a:r>
              <a:rPr lang="en-AU" dirty="0" smtClean="0">
                <a:latin typeface="+mj-lt"/>
              </a:rPr>
              <a:t>demonstrating that change </a:t>
            </a:r>
            <a:r>
              <a:rPr lang="en-AU" dirty="0">
                <a:latin typeface="+mj-lt"/>
              </a:rPr>
              <a:t>has been embedded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82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AU" sz="4000" dirty="0" smtClean="0">
                <a:solidFill>
                  <a:schemeClr val="accent1">
                    <a:lumMod val="75000"/>
                  </a:schemeClr>
                </a:solidFill>
              </a:rPr>
              <a:t>Expert teaching </a:t>
            </a:r>
            <a:r>
              <a:rPr lang="en-AU" sz="4000" dirty="0">
                <a:solidFill>
                  <a:schemeClr val="accent1">
                    <a:lumMod val="75000"/>
                  </a:schemeClr>
                </a:solidFill>
              </a:rPr>
              <a:t>team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A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National Partnership funds were used to appoint two Assistant Principals (non class based)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APs support teachers and teaching through: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Ensuring explicit teaching is a focus throughout the school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In-class teacher mentoring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Regular schedule of team teaching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Collaborative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Moderated assessment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Helping to set individual student targets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>
                <a:latin typeface="+mj-lt"/>
              </a:rPr>
              <a:t>Assisting in transferring learning from PD courses back into classrooms</a:t>
            </a:r>
          </a:p>
          <a:p>
            <a:pPr marL="594360" lvl="1" indent="-45720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sz="2800" dirty="0">
                <a:latin typeface="+mj-lt"/>
              </a:rPr>
              <a:t>Principal regularly takes reading groups</a:t>
            </a:r>
          </a:p>
          <a:p>
            <a:pPr lvl="1"/>
            <a:endParaRPr lang="en-AU" dirty="0"/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24944"/>
            <a:ext cx="3024336" cy="2074527"/>
          </a:xfrm>
          <a:prstGeom prst="rect">
            <a:avLst/>
          </a:prstGeom>
          <a:effectLst>
            <a:outerShdw blurRad="304800" dist="304800" dir="2400000" algn="ctr" rotWithShape="0">
              <a:schemeClr val="accent6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>
                <a:solidFill>
                  <a:schemeClr val="accent1">
                    <a:lumMod val="75000"/>
                  </a:schemeClr>
                </a:solidFill>
              </a:rPr>
              <a:t>3. Effective use of data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A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Assessment </a:t>
            </a:r>
            <a:r>
              <a:rPr lang="en-AU" b="1" i="1" dirty="0">
                <a:latin typeface="+mj-lt"/>
              </a:rPr>
              <a:t>data directly informs planning </a:t>
            </a:r>
            <a:r>
              <a:rPr lang="en-AU" dirty="0">
                <a:latin typeface="+mj-lt"/>
              </a:rPr>
              <a:t>at whole school and classroom </a:t>
            </a:r>
            <a:r>
              <a:rPr lang="en-AU" dirty="0" smtClean="0">
                <a:latin typeface="+mj-lt"/>
              </a:rPr>
              <a:t>level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Reading Action Plan to address areas of concern identified initially through </a:t>
            </a:r>
            <a:r>
              <a:rPr lang="en-AU" b="1" i="1" dirty="0" smtClean="0">
                <a:latin typeface="+mj-lt"/>
              </a:rPr>
              <a:t>situational analysis and benchmarking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dirty="0">
                <a:latin typeface="+mj-lt"/>
              </a:rPr>
              <a:t>All teachers now more confident and competent in </a:t>
            </a:r>
            <a:r>
              <a:rPr lang="en-AU" b="1" i="1" dirty="0">
                <a:latin typeface="+mj-lt"/>
              </a:rPr>
              <a:t>collecting, reporting and using data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b="1" i="1" dirty="0" smtClean="0">
                <a:latin typeface="+mj-lt"/>
              </a:rPr>
              <a:t>SMART</a:t>
            </a:r>
            <a:r>
              <a:rPr lang="en-AU" dirty="0" smtClean="0">
                <a:latin typeface="+mj-lt"/>
              </a:rPr>
              <a:t> data analytical tools used regularly</a:t>
            </a:r>
          </a:p>
          <a:p>
            <a:pPr marL="548640" lvl="1" indent="-411480">
              <a:spcBef>
                <a:spcPts val="12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Literacy and Numeracy continuums used to </a:t>
            </a:r>
            <a:r>
              <a:rPr lang="en-AU" b="1" i="1" dirty="0" smtClean="0">
                <a:latin typeface="+mj-lt"/>
              </a:rPr>
              <a:t>track individual student progress</a:t>
            </a:r>
          </a:p>
          <a:p>
            <a:pPr marL="813816" lvl="2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and to identify next steps to tailor learning experiences for students</a:t>
            </a:r>
          </a:p>
          <a:p>
            <a:pPr marL="585216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1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>
                <a:solidFill>
                  <a:schemeClr val="accent1">
                    <a:lumMod val="75000"/>
                  </a:schemeClr>
                </a:solidFill>
              </a:rPr>
              <a:t>3. Effective use of data (cont.)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A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240360"/>
          </a:xfrm>
        </p:spPr>
        <p:txBody>
          <a:bodyPr>
            <a:normAutofit lnSpcReduction="10000"/>
          </a:bodyPr>
          <a:lstStyle/>
          <a:p>
            <a:pPr marL="548640" lvl="1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n-AU" dirty="0" smtClean="0">
                <a:latin typeface="+mj-lt"/>
              </a:rPr>
              <a:t>Planning Literacy and Numeracy (</a:t>
            </a:r>
            <a:r>
              <a:rPr lang="en-AU" b="1" i="1" dirty="0">
                <a:latin typeface="+mj-lt"/>
              </a:rPr>
              <a:t>PLAN</a:t>
            </a:r>
            <a:r>
              <a:rPr lang="en-AU" dirty="0" smtClean="0">
                <a:latin typeface="+mj-lt"/>
              </a:rPr>
              <a:t> Years 3-6) being introduced soon</a:t>
            </a:r>
          </a:p>
          <a:p>
            <a:pPr marL="813816" lvl="2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an extension of </a:t>
            </a:r>
            <a:r>
              <a:rPr lang="en-AU" sz="2400" b="1" i="1" dirty="0">
                <a:latin typeface="+mj-lt"/>
              </a:rPr>
              <a:t>Best Start </a:t>
            </a:r>
            <a:r>
              <a:rPr lang="en-AU" dirty="0" smtClean="0">
                <a:latin typeface="+mj-lt"/>
              </a:rPr>
              <a:t>assessments</a:t>
            </a:r>
          </a:p>
          <a:p>
            <a:pPr marL="813816" lvl="2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Will fill in gaps between </a:t>
            </a:r>
            <a:r>
              <a:rPr lang="en-AU" sz="2400" b="1" i="1" dirty="0">
                <a:latin typeface="+mj-lt"/>
              </a:rPr>
              <a:t>NAPLAN</a:t>
            </a:r>
            <a:r>
              <a:rPr lang="en-AU" dirty="0" smtClean="0">
                <a:latin typeface="+mj-lt"/>
              </a:rPr>
              <a:t> assessments</a:t>
            </a:r>
          </a:p>
          <a:p>
            <a:pPr marL="813816" lvl="2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values teacher judgements</a:t>
            </a:r>
          </a:p>
          <a:p>
            <a:pPr marL="813816" lvl="2" indent="-41148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AU" dirty="0" smtClean="0">
                <a:latin typeface="+mj-lt"/>
              </a:rPr>
              <a:t>assisted by software package to help schools track student progress </a:t>
            </a:r>
            <a:r>
              <a:rPr lang="en-AU" dirty="0">
                <a:latin typeface="+mj-lt"/>
              </a:rPr>
              <a:t>more effectively </a:t>
            </a:r>
            <a:endParaRPr lang="en-AU" dirty="0" smtClean="0">
              <a:latin typeface="+mj-lt"/>
            </a:endParaRPr>
          </a:p>
          <a:p>
            <a:pPr marL="402336" lvl="2" indent="0">
              <a:spcBef>
                <a:spcPts val="6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AU" dirty="0">
              <a:latin typeface="+mj-lt"/>
            </a:endParaRPr>
          </a:p>
          <a:p>
            <a:pPr marL="585216" lvl="1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1490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8601"/>
            <a:ext cx="3394739" cy="2546054"/>
          </a:xfrm>
          <a:prstGeom prst="rect">
            <a:avLst/>
          </a:prstGeom>
          <a:effectLst>
            <a:outerShdw blurRad="304800" dist="317500" dir="2400000" algn="ctr" rotWithShape="0">
              <a:schemeClr val="accent6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099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roubra Bay Public School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hallenging beginning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Gearing up for change…what was done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1. Whole school reform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Whole school reform (cont.)&amp;#x0D;&amp;#x0A;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2. Expert teaching team&amp;#x0D;&amp;#x0A;&amp;quot;&quot;/&gt;&lt;property id=&quot;20307&quot; value=&quot;262&quot;/&gt;&lt;/object&gt;&lt;object type=&quot;3&quot; unique_id=&quot;10119&quot;&gt;&lt;property id=&quot;20148&quot; value=&quot;5&quot;/&gt;&lt;property id=&quot;20300&quot; value=&quot;Slide 8 - &amp;quot;3. Effective use of data&amp;#x0D;&amp;#x0A;&amp;quot;&quot;/&gt;&lt;property id=&quot;20307&quot; value=&quot;263&quot;/&gt;&lt;/object&gt;&lt;object type=&quot;3&quot; unique_id=&quot;10120&quot;&gt;&lt;property id=&quot;20148&quot; value=&quot;5&quot;/&gt;&lt;property id=&quot;20300&quot; value=&quot;Slide 9 - &amp;quot;3. Effective use of data (cont.)&amp;#x0D;&amp;#x0A;&amp;quot;&quot;/&gt;&lt;property id=&quot;20307&quot; value=&quot;265&quot;/&gt;&lt;/object&gt;&lt;object type=&quot;3&quot; unique_id=&quot;10121&quot;&gt;&lt;property id=&quot;20148&quot; value=&quot;5&quot;/&gt;&lt;property id=&quot;20300&quot; value=&quot;Slide 12 - &amp;quot;Data tells a great story…&amp;quot;&quot;/&gt;&lt;property id=&quot;20307&quot; value=&quot;266&quot;/&gt;&lt;/object&gt;&lt;object type=&quot;3&quot; unique_id=&quot;10122&quot;&gt;&lt;property id=&quot;20148&quot; value=&quot;5&quot;/&gt;&lt;property id=&quot;20300&quot; value=&quot;Slide 15 - &amp;quot;A change for the better!&amp;quot;&quot;/&gt;&lt;property id=&quot;20307&quot; value=&quot;264&quot;/&gt;&lt;/object&gt;&lt;object type=&quot;3&quot; unique_id=&quot;10188&quot;&gt;&lt;property id=&quot;20148&quot; value=&quot;5&quot;/&gt;&lt;property id=&quot;20300&quot; value=&quot;Slide 10 - &amp;quot;Effective use of data (cont.)&amp;quot;&quot;/&gt;&lt;property id=&quot;20307&quot; value=&quot;267&quot;/&gt;&lt;/object&gt;&lt;object type=&quot;3&quot; unique_id=&quot;10189&quot;&gt;&lt;property id=&quot;20148&quot; value=&quot;5&quot;/&gt;&lt;property id=&quot;20300&quot; value=&quot;Slide 11 - &amp;quot;L3 (cont.)&amp;quot;&quot;/&gt;&lt;property id=&quot;20307&quot; value=&quot;268&quot;/&gt;&lt;/object&gt;&lt;object type=&quot;3&quot; unique_id=&quot;10310&quot;&gt;&lt;property id=&quot;20148&quot; value=&quot;5&quot;/&gt;&lt;property id=&quot;20300&quot; value=&quot;Slide 16 - &amp;quot;Want to know more?&amp;#x0D;&amp;#x0A;&amp;quot;&quot;/&gt;&lt;property id=&quot;20307&quot; value=&quot;269&quot;/&gt;&lt;/object&gt;&lt;object type=&quot;3&quot; unique_id=&quot;10343&quot;&gt;&lt;property id=&quot;20148&quot; value=&quot;5&quot;/&gt;&lt;property id=&quot;20300&quot; value=&quot;Slide 13 - &amp;quot;Data from numeracy (TEN) assessments&amp;#x0D;&amp;#x0A;&amp;quot;&quot;/&gt;&lt;property id=&quot;20307&quot; value=&quot;270&quot;/&gt;&lt;/object&gt;&lt;object type=&quot;3&quot; unique_id=&quot;10344&quot;&gt;&lt;property id=&quot;20148&quot; value=&quot;5&quot;/&gt;&lt;property id=&quot;20300&quot; value=&quot;Slide 14 - &amp;quot;Data from numeracy (TEN) assessments&amp;#x0D;&amp;#x0A;&amp;quot;&quot;/&gt;&lt;property id=&quot;20307&quot; value=&quot;271&quot;/&gt;&lt;/object&gt;&lt;object type=&quot;3&quot; unique_id=&quot;10363&quot;&gt;&lt;property id=&quot;20148&quot; value=&quot;5&quot;/&gt;&lt;property id=&quot;20300&quot; value=&quot;Slide 3 - &amp;quot;Visible changes&amp;#x0D;&amp;#x0A;&amp;quot;&quot;/&gt;&lt;property id=&quot;20307&quot; value=&quot;27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759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Maroubra Bay Public School</vt:lpstr>
      <vt:lpstr>Challenging beginnings</vt:lpstr>
      <vt:lpstr>Visible changes </vt:lpstr>
      <vt:lpstr>Gearing up for change…what was done?</vt:lpstr>
      <vt:lpstr>1. Whole school reform</vt:lpstr>
      <vt:lpstr>Whole school reform (cont.) </vt:lpstr>
      <vt:lpstr>2. Expert teaching team </vt:lpstr>
      <vt:lpstr>3. Effective use of data </vt:lpstr>
      <vt:lpstr>3. Effective use of data (cont.) </vt:lpstr>
      <vt:lpstr>Effective use of data (cont.)</vt:lpstr>
      <vt:lpstr>L3 (cont.)</vt:lpstr>
      <vt:lpstr>Data tells a great story…</vt:lpstr>
      <vt:lpstr>Data from numeracy (TEN) assessments </vt:lpstr>
      <vt:lpstr>Data from numeracy (TEN) assessments </vt:lpstr>
      <vt:lpstr>A change for the better!</vt:lpstr>
      <vt:lpstr>Want to know more? 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Maroubra Bay Public School</dc:title>
  <dc:creator>Wright, Susan (Bridge St)</dc:creator>
  <cp:lastModifiedBy>Wright, Susan (Bridge St)</cp:lastModifiedBy>
  <cp:revision>52</cp:revision>
  <dcterms:created xsi:type="dcterms:W3CDTF">2013-07-01T00:59:53Z</dcterms:created>
  <dcterms:modified xsi:type="dcterms:W3CDTF">2013-07-26T06:29:33Z</dcterms:modified>
</cp:coreProperties>
</file>