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257D09-3B1F-48B0-91EB-FAC971668130}" type="datetimeFigureOut">
              <a:rPr lang="en-AU" smtClean="0"/>
              <a:t>4/07/2013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DD3079-087D-4155-99AF-9E898971586D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280920" cy="1470025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2400000"/>
              </a:lightRig>
            </a:scene3d>
            <a:sp3d extrusionH="25400" prstMaterial="flat">
              <a:bevelT w="38100" h="38100"/>
              <a:contourClr>
                <a:schemeClr val="tx2"/>
              </a:contourClr>
            </a:sp3d>
          </a:bodyPr>
          <a:lstStyle/>
          <a:p>
            <a:pPr algn="l"/>
            <a:r>
              <a:rPr lang="en-AU" dirty="0" smtClean="0">
                <a:effectLst>
                  <a:glow rad="190500">
                    <a:schemeClr val="accent1">
                      <a:lumMod val="50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Namoi Valley Christian School </a:t>
            </a:r>
            <a:endParaRPr lang="en-AU" dirty="0">
              <a:effectLst>
                <a:glow rad="190500">
                  <a:schemeClr val="accent1">
                    <a:lumMod val="50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592" y="4639696"/>
            <a:ext cx="6400800" cy="1752600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Creating effective partnerships with parents</a:t>
            </a:r>
            <a:endParaRPr lang="en-AU" dirty="0"/>
          </a:p>
        </p:txBody>
      </p:sp>
      <p:pic>
        <p:nvPicPr>
          <p:cNvPr id="13314" name="Picture 2" descr="http://www.specialdays.com.au/img/edu/8/image_08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2016224" cy="2002784"/>
          </a:xfrm>
          <a:prstGeom prst="rect">
            <a:avLst/>
          </a:prstGeom>
          <a:noFill/>
          <a:effectLst>
            <a:outerShdw blurRad="317500" dist="317500" dir="2400000" algn="ctr" rotWithShape="0">
              <a:schemeClr val="accent1">
                <a:lumMod val="50000"/>
              </a:scheme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474840" cy="1143000"/>
          </a:xfrm>
        </p:spPr>
        <p:txBody>
          <a:bodyPr>
            <a:normAutofit/>
          </a:bodyPr>
          <a:lstStyle/>
          <a:p>
            <a:pPr algn="ctr"/>
            <a:r>
              <a:rPr lang="en-AU" sz="3600" dirty="0" smtClean="0"/>
              <a:t>School demographics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 anchor="b">
            <a:normAutofit fontScale="85000" lnSpcReduction="10000"/>
          </a:bodyPr>
          <a:lstStyle/>
          <a:p>
            <a:pPr algn="ctr"/>
            <a:endParaRPr lang="en-AU" sz="2800" dirty="0" smtClean="0"/>
          </a:p>
          <a:p>
            <a:pPr algn="ctr"/>
            <a:endParaRPr lang="en-AU" sz="28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800" dirty="0" smtClean="0"/>
              <a:t>Namoi </a:t>
            </a:r>
            <a:r>
              <a:rPr lang="en-AU" sz="2800" dirty="0"/>
              <a:t>Valley Christian School (NVCS) is an independent primary school situated in Wee Waa, </a:t>
            </a:r>
            <a:r>
              <a:rPr lang="en-AU" sz="2800" dirty="0" smtClean="0"/>
              <a:t>in North-West NSW.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800" dirty="0" smtClean="0"/>
              <a:t>The </a:t>
            </a:r>
            <a:r>
              <a:rPr lang="en-AU" sz="2800" dirty="0" smtClean="0"/>
              <a:t>school  caters </a:t>
            </a:r>
            <a:r>
              <a:rPr lang="en-AU" sz="2800" dirty="0"/>
              <a:t>for 38 students from </a:t>
            </a:r>
            <a:r>
              <a:rPr lang="en-AU" sz="2800" dirty="0" smtClean="0"/>
              <a:t>K - 6</a:t>
            </a:r>
            <a:r>
              <a:rPr lang="en-AU" sz="2800" dirty="0"/>
              <a:t>; one third of whom are Indigenous, and a significant number of whom live on farms or in smaller townships located a considerable distance from the school (some over 60km).  </a:t>
            </a:r>
            <a:endParaRPr lang="en-AU" sz="280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800" dirty="0" smtClean="0"/>
              <a:t>NVCS </a:t>
            </a:r>
            <a:r>
              <a:rPr lang="en-AU" sz="2800" dirty="0"/>
              <a:t>students represent a diverse range of family educational backgrounds.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Challenges for parental engagement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 anchor="ctr">
            <a:normAutofit/>
          </a:bodyPr>
          <a:lstStyle/>
          <a:p>
            <a:endParaRPr lang="en-AU" sz="2800" dirty="0" smtClean="0"/>
          </a:p>
          <a:p>
            <a:r>
              <a:rPr lang="en-AU" sz="2800" dirty="0" smtClean="0"/>
              <a:t>NVCS faced two key challenges engaging parents:</a:t>
            </a:r>
          </a:p>
          <a:p>
            <a:pPr marL="0" indent="0">
              <a:buNone/>
            </a:pPr>
            <a:r>
              <a:rPr lang="en-AU" sz="2800" dirty="0" smtClean="0"/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parents </a:t>
            </a:r>
            <a:r>
              <a:rPr lang="en-AU" sz="2800" dirty="0"/>
              <a:t>did not often attend school-based activities due to </a:t>
            </a:r>
            <a:r>
              <a:rPr lang="en-AU" sz="2800" dirty="0" smtClean="0"/>
              <a:t>distance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800" dirty="0" smtClean="0"/>
              <a:t>some parents felt uncomfortable in a school environment and unable to support their child’s learning</a:t>
            </a:r>
            <a:endParaRPr lang="en-A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000" dirty="0" smtClean="0"/>
              <a:t>Strategies used to promote parental </a:t>
            </a:r>
            <a:r>
              <a:rPr lang="en-AU" sz="4000" dirty="0"/>
              <a:t>e</a:t>
            </a:r>
            <a:r>
              <a:rPr lang="en-AU" sz="4000" dirty="0" smtClean="0"/>
              <a:t>ngagement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NVCS addressed these challenges using a variety of </a:t>
            </a:r>
            <a:r>
              <a:rPr lang="en-AU" sz="2800" dirty="0" smtClean="0"/>
              <a:t>strategies: </a:t>
            </a:r>
          </a:p>
          <a:p>
            <a:pPr lvl="1"/>
            <a:r>
              <a:rPr lang="en-AU" sz="2800" dirty="0" smtClean="0"/>
              <a:t>Parents were actively involved in </a:t>
            </a:r>
            <a:r>
              <a:rPr lang="en-AU" sz="2800" dirty="0"/>
              <a:t>school planning, with a teacher released from classes to visit all parents in their homes, and offer them the opportunity to contribute to the School Plan. This </a:t>
            </a:r>
            <a:r>
              <a:rPr lang="en-AU" sz="2800" dirty="0" smtClean="0"/>
              <a:t>enabled </a:t>
            </a:r>
            <a:r>
              <a:rPr lang="en-AU" sz="2800" dirty="0"/>
              <a:t>NVCS to actively demonstrate how highly parents were valued as partners in their children’s </a:t>
            </a:r>
            <a:r>
              <a:rPr lang="en-AU" sz="2800" dirty="0" smtClean="0"/>
              <a:t>education… </a:t>
            </a:r>
            <a:endParaRPr lang="en-A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/>
              <a:t>Strategies used to promote parental engagement continued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To boost parents’ confidence in assisting in their child’s learning, NCVS produced and distributed a maths resource pack containing mathematics-based </a:t>
            </a:r>
            <a:r>
              <a:rPr lang="en-AU" sz="2800" dirty="0"/>
              <a:t>activities for all </a:t>
            </a:r>
            <a:r>
              <a:rPr lang="en-AU" sz="2800" dirty="0" smtClean="0"/>
              <a:t>grades/stages:</a:t>
            </a:r>
          </a:p>
          <a:p>
            <a:pPr lvl="1"/>
            <a:r>
              <a:rPr lang="en-AU" dirty="0" smtClean="0"/>
              <a:t>equipment </a:t>
            </a:r>
            <a:r>
              <a:rPr lang="en-AU" dirty="0"/>
              <a:t>for completing </a:t>
            </a:r>
            <a:r>
              <a:rPr lang="en-AU" dirty="0" smtClean="0"/>
              <a:t>activities</a:t>
            </a:r>
          </a:p>
          <a:p>
            <a:pPr lvl="1"/>
            <a:r>
              <a:rPr lang="en-AU" dirty="0" smtClean="0"/>
              <a:t>an </a:t>
            </a:r>
            <a:r>
              <a:rPr lang="en-AU" dirty="0"/>
              <a:t>explanatory </a:t>
            </a:r>
            <a:r>
              <a:rPr lang="en-AU" dirty="0" smtClean="0"/>
              <a:t>booklet</a:t>
            </a:r>
          </a:p>
          <a:p>
            <a:pPr lvl="1"/>
            <a:r>
              <a:rPr lang="en-AU" dirty="0" smtClean="0"/>
              <a:t>a </a:t>
            </a:r>
            <a:r>
              <a:rPr lang="en-AU" dirty="0"/>
              <a:t>DVD of the classroom teacher demonstrating activities, </a:t>
            </a:r>
            <a:r>
              <a:rPr lang="en-AU" dirty="0" smtClean="0"/>
              <a:t>provided </a:t>
            </a:r>
            <a:r>
              <a:rPr lang="en-AU" dirty="0"/>
              <a:t>parents the opportunity to be involved in their children’s’ education, without having to travel a long distance to the </a:t>
            </a:r>
            <a:r>
              <a:rPr lang="en-AU" dirty="0" smtClean="0"/>
              <a:t>school.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/>
              <a:t>Strategies used to promote parental engagement continued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AU" sz="2800" dirty="0"/>
              <a:t>NVCS also implemented an onsite homework centre, recognising that many parents lacked suitable conditions for homework completion and the skills to provide assistance. </a:t>
            </a:r>
            <a:endParaRPr lang="en-AU" sz="2800" dirty="0" smtClean="0"/>
          </a:p>
          <a:p>
            <a:pPr lvl="1"/>
            <a:r>
              <a:rPr lang="en-AU" sz="2800" dirty="0" smtClean="0"/>
              <a:t>The </a:t>
            </a:r>
            <a:r>
              <a:rPr lang="en-AU" sz="2800" dirty="0"/>
              <a:t>centre also acted as a model for parents who then recognised the benefits of homework and changing attitudes to education.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/>
              <a:t>Strategies used to promote parental engagement continued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800" dirty="0"/>
              <a:t>NVCS arranged for a small group of parents to receive training in </a:t>
            </a:r>
            <a:r>
              <a:rPr lang="en-AU" sz="2800" i="1" dirty="0" err="1"/>
              <a:t>Quicksmart</a:t>
            </a:r>
            <a:r>
              <a:rPr lang="en-AU" sz="2800" dirty="0"/>
              <a:t> – a numeracy intervention </a:t>
            </a:r>
            <a:r>
              <a:rPr lang="en-AU" sz="2800" dirty="0" smtClean="0"/>
              <a:t>program.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800" dirty="0" smtClean="0"/>
              <a:t>This increased </a:t>
            </a:r>
            <a:r>
              <a:rPr lang="en-AU" sz="2800" dirty="0"/>
              <a:t>the number of people able to deliver the </a:t>
            </a:r>
            <a:r>
              <a:rPr lang="en-AU" sz="2800" dirty="0" smtClean="0"/>
              <a:t>program in the school, </a:t>
            </a:r>
            <a:r>
              <a:rPr lang="en-AU" sz="2800" dirty="0"/>
              <a:t>contributing to both its successful implementation and its ongoing </a:t>
            </a:r>
            <a:r>
              <a:rPr lang="en-AU" sz="2800" dirty="0" smtClean="0"/>
              <a:t>sustainability. </a:t>
            </a:r>
            <a:endParaRPr lang="en-A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Student achievement outcomes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anchor="ctr">
            <a:normAutofit fontScale="92500" lnSpcReduction="10000"/>
          </a:bodyPr>
          <a:lstStyle/>
          <a:p>
            <a:pPr algn="ctr"/>
            <a:endParaRPr lang="en-AU" sz="3000" dirty="0" smtClean="0"/>
          </a:p>
          <a:p>
            <a:pPr marL="0" indent="0">
              <a:buNone/>
            </a:pPr>
            <a:endParaRPr lang="en-AU" sz="3000" dirty="0" smtClean="0"/>
          </a:p>
          <a:p>
            <a:pPr marL="0" indent="0">
              <a:buNone/>
            </a:pPr>
            <a:r>
              <a:rPr lang="en-AU" sz="3000" dirty="0" smtClean="0"/>
              <a:t>NVCS </a:t>
            </a:r>
            <a:r>
              <a:rPr lang="en-AU" sz="3000" dirty="0"/>
              <a:t>has achieved excellent outcomes. </a:t>
            </a:r>
            <a:endParaRPr lang="en-AU" sz="300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 dirty="0" smtClean="0"/>
              <a:t>Prior </a:t>
            </a:r>
            <a:r>
              <a:rPr lang="en-AU" sz="3000" dirty="0"/>
              <a:t>to </a:t>
            </a:r>
            <a:r>
              <a:rPr lang="en-AU" sz="3000" dirty="0" smtClean="0"/>
              <a:t>implementing these strategies, </a:t>
            </a:r>
            <a:r>
              <a:rPr lang="en-AU" sz="3000" dirty="0"/>
              <a:t>students failed to demonstrate minimum expected growth in </a:t>
            </a:r>
            <a:r>
              <a:rPr lang="en-AU" sz="3000" dirty="0" smtClean="0"/>
              <a:t>numeracy: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800" dirty="0" smtClean="0"/>
              <a:t>fewer than </a:t>
            </a:r>
            <a:r>
              <a:rPr lang="en-AU" sz="2800" dirty="0"/>
              <a:t>three quarters of students reported that they enjoyed mathematics </a:t>
            </a:r>
            <a:r>
              <a:rPr lang="en-AU" sz="2800" dirty="0" smtClean="0"/>
              <a:t>tasks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800" dirty="0" smtClean="0"/>
              <a:t>absenteeism </a:t>
            </a:r>
            <a:r>
              <a:rPr lang="en-AU" sz="2800" dirty="0"/>
              <a:t>was a significant cause for </a:t>
            </a:r>
            <a:r>
              <a:rPr lang="en-AU" sz="2800" dirty="0" smtClean="0"/>
              <a:t>concern – particularly amongst Aboriginal students. </a:t>
            </a:r>
          </a:p>
          <a:p>
            <a:endParaRPr lang="en-A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Student achievement outcomes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45648"/>
          </a:xfrm>
        </p:spPr>
        <p:txBody>
          <a:bodyPr>
            <a:normAutofit lnSpcReduction="10000"/>
          </a:bodyPr>
          <a:lstStyle/>
          <a:p>
            <a:r>
              <a:rPr lang="en-AU" sz="2800" dirty="0" smtClean="0"/>
              <a:t>In the year following implementation, all </a:t>
            </a:r>
            <a:r>
              <a:rPr lang="en-AU" sz="2800" dirty="0"/>
              <a:t>students achieved minimum expected growth in Numeracy; 96% reported that they enjoyed mathematics tasks and the school encourages students and parents to maintain high levels of attendance</a:t>
            </a:r>
            <a:r>
              <a:rPr lang="en-AU" sz="2800" dirty="0" smtClean="0"/>
              <a:t>.</a:t>
            </a:r>
          </a:p>
          <a:p>
            <a:pPr>
              <a:buNone/>
            </a:pPr>
            <a:r>
              <a:rPr lang="en-AU" sz="28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4437112"/>
            <a:ext cx="7776865" cy="138499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29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50000"/>
              </a:schemeClr>
            </a:solidFill>
          </a:ln>
          <a:effectLst>
            <a:outerShdw blurRad="139700" dist="127000" dir="2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AU" sz="2800" dirty="0">
                <a:solidFill>
                  <a:schemeClr val="tx2">
                    <a:lumMod val="75000"/>
                  </a:schemeClr>
                </a:solidFill>
              </a:rPr>
              <a:t>Parental engagement remains a focus area </a:t>
            </a:r>
            <a:r>
              <a:rPr lang="en-AU" sz="2800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AU" sz="2800" dirty="0">
                <a:solidFill>
                  <a:schemeClr val="tx2">
                    <a:lumMod val="75000"/>
                  </a:schemeClr>
                </a:solidFill>
              </a:rPr>
              <a:t>NVCS </a:t>
            </a:r>
            <a:r>
              <a:rPr lang="en-AU" sz="2800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AU" sz="2800" dirty="0">
                <a:solidFill>
                  <a:schemeClr val="tx2">
                    <a:lumMod val="75000"/>
                  </a:schemeClr>
                </a:solidFill>
              </a:rPr>
              <a:t>the school expects these positive outcomes to continue.</a:t>
            </a:r>
            <a:r>
              <a:rPr lang="en-AU" sz="2800" dirty="0"/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amoi Valley Christian School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chool demographic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Challenges for parental engagement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Strategies used to promote parental engagement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Strategies used to promote parental engagement continued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Strategies used to promote parental engagement continued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Strategies used to promote parental engagement continued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Student achievement outcomes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Student achievement outcomes&amp;quot;&quot;/&gt;&lt;property id=&quot;20307&quot; value=&quot;264&quot;/&gt;&lt;/object&gt;&lt;/object&gt;&lt;object type=&quot;8&quot; unique_id=&quot;1002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480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Namoi Valley Christian School </vt:lpstr>
      <vt:lpstr>School demographics</vt:lpstr>
      <vt:lpstr>Challenges for parental engagement</vt:lpstr>
      <vt:lpstr>Strategies used to promote parental engagement</vt:lpstr>
      <vt:lpstr>Strategies used to promote parental engagement continued</vt:lpstr>
      <vt:lpstr>Strategies used to promote parental engagement continued</vt:lpstr>
      <vt:lpstr>Strategies used to promote parental engagement continued</vt:lpstr>
      <vt:lpstr>Student achievement outcomes</vt:lpstr>
      <vt:lpstr>Student achievement outcomes</vt:lpstr>
    </vt:vector>
  </TitlesOfParts>
  <Company>NSW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Naomi Valley Christian School</dc:title>
  <dc:creator>SCLARKE71</dc:creator>
  <cp:lastModifiedBy>Wright, Susan (Bridge St)</cp:lastModifiedBy>
  <cp:revision>16</cp:revision>
  <dcterms:created xsi:type="dcterms:W3CDTF">2013-06-06T04:20:24Z</dcterms:created>
  <dcterms:modified xsi:type="dcterms:W3CDTF">2013-07-04T02:41:54Z</dcterms:modified>
</cp:coreProperties>
</file>