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25"/>
  </p:notesMasterIdLst>
  <p:sldIdLst>
    <p:sldId id="256" r:id="rId2"/>
    <p:sldId id="270" r:id="rId3"/>
    <p:sldId id="275" r:id="rId4"/>
    <p:sldId id="291" r:id="rId5"/>
    <p:sldId id="272" r:id="rId6"/>
    <p:sldId id="274" r:id="rId7"/>
    <p:sldId id="278" r:id="rId8"/>
    <p:sldId id="283" r:id="rId9"/>
    <p:sldId id="293" r:id="rId10"/>
    <p:sldId id="287" r:id="rId11"/>
    <p:sldId id="284" r:id="rId12"/>
    <p:sldId id="273" r:id="rId13"/>
    <p:sldId id="288" r:id="rId14"/>
    <p:sldId id="292" r:id="rId15"/>
    <p:sldId id="279" r:id="rId16"/>
    <p:sldId id="280" r:id="rId17"/>
    <p:sldId id="285" r:id="rId18"/>
    <p:sldId id="271" r:id="rId19"/>
    <p:sldId id="286" r:id="rId20"/>
    <p:sldId id="266" r:id="rId21"/>
    <p:sldId id="294" r:id="rId22"/>
    <p:sldId id="263" r:id="rId23"/>
    <p:sldId id="29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4D947"/>
    <a:srgbClr val="A5B592"/>
    <a:srgbClr val="CAD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p:scale>
          <a:sx n="70" d="100"/>
          <a:sy n="70" d="100"/>
        </p:scale>
        <p:origin x="-1194"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2010\Literacy%20data%20'10\Literacy%20data\student%20growth%20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therine\Desktop\National%20Partnerships\NP%20bands%20round%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Student Growth -</a:t>
            </a:r>
            <a:r>
              <a:rPr lang="en-US" baseline="0" dirty="0"/>
              <a:t> Numeracy</a:t>
            </a:r>
          </a:p>
          <a:p>
            <a:pPr>
              <a:defRPr/>
            </a:pPr>
            <a:r>
              <a:rPr lang="en-US" baseline="0" dirty="0"/>
              <a:t>NAPLAN 2009</a:t>
            </a:r>
            <a:endParaRPr lang="en-US" dirty="0"/>
          </a:p>
        </c:rich>
      </c:tx>
      <c:layout>
        <c:manualLayout>
          <c:xMode val="edge"/>
          <c:yMode val="edge"/>
          <c:x val="0.17665266299543397"/>
          <c:y val="2.3148148148148147E-2"/>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9.8571741032371027E-2"/>
          <c:y val="0.1949190726159245"/>
          <c:w val="0.64467957130359577"/>
          <c:h val="0.65470654709828302"/>
        </c:manualLayout>
      </c:layout>
      <c:bar3DChart>
        <c:barDir val="col"/>
        <c:grouping val="clustered"/>
        <c:varyColors val="0"/>
        <c:ser>
          <c:idx val="0"/>
          <c:order val="0"/>
          <c:invertIfNegative val="0"/>
          <c:dPt>
            <c:idx val="1"/>
            <c:invertIfNegative val="0"/>
            <c:bubble3D val="0"/>
            <c:spPr>
              <a:solidFill>
                <a:schemeClr val="accent2">
                  <a:lumMod val="75000"/>
                </a:schemeClr>
              </a:solidFill>
            </c:spPr>
          </c:dPt>
          <c:dPt>
            <c:idx val="2"/>
            <c:invertIfNegative val="0"/>
            <c:bubble3D val="0"/>
            <c:spPr>
              <a:solidFill>
                <a:schemeClr val="tx2">
                  <a:lumMod val="75000"/>
                </a:schemeClr>
              </a:solidFill>
            </c:spPr>
          </c:dPt>
          <c:cat>
            <c:strRef>
              <c:f>Sheet1!$I$2:$I$4</c:f>
              <c:strCache>
                <c:ptCount val="3"/>
                <c:pt idx="0">
                  <c:v>School  </c:v>
                </c:pt>
                <c:pt idx="1">
                  <c:v>Region </c:v>
                </c:pt>
                <c:pt idx="2">
                  <c:v>State</c:v>
                </c:pt>
              </c:strCache>
            </c:strRef>
          </c:cat>
          <c:val>
            <c:numRef>
              <c:f>Sheet1!$J$2:$J$4</c:f>
              <c:numCache>
                <c:formatCode>General</c:formatCode>
                <c:ptCount val="3"/>
                <c:pt idx="0">
                  <c:v>132</c:v>
                </c:pt>
                <c:pt idx="1">
                  <c:v>94.8</c:v>
                </c:pt>
                <c:pt idx="2">
                  <c:v>95.3</c:v>
                </c:pt>
              </c:numCache>
            </c:numRef>
          </c:val>
        </c:ser>
        <c:dLbls>
          <c:showLegendKey val="0"/>
          <c:showVal val="0"/>
          <c:showCatName val="0"/>
          <c:showSerName val="0"/>
          <c:showPercent val="0"/>
          <c:showBubbleSize val="0"/>
        </c:dLbls>
        <c:gapWidth val="150"/>
        <c:shape val="box"/>
        <c:axId val="33199616"/>
        <c:axId val="33201152"/>
        <c:axId val="0"/>
      </c:bar3DChart>
      <c:catAx>
        <c:axId val="33199616"/>
        <c:scaling>
          <c:orientation val="minMax"/>
        </c:scaling>
        <c:delete val="0"/>
        <c:axPos val="b"/>
        <c:majorTickMark val="out"/>
        <c:minorTickMark val="none"/>
        <c:tickLblPos val="nextTo"/>
        <c:crossAx val="33201152"/>
        <c:crosses val="autoZero"/>
        <c:auto val="1"/>
        <c:lblAlgn val="ctr"/>
        <c:lblOffset val="100"/>
        <c:noMultiLvlLbl val="0"/>
      </c:catAx>
      <c:valAx>
        <c:axId val="33201152"/>
        <c:scaling>
          <c:orientation val="minMax"/>
        </c:scaling>
        <c:delete val="0"/>
        <c:axPos val="l"/>
        <c:majorGridlines/>
        <c:numFmt formatCode="General" sourceLinked="1"/>
        <c:majorTickMark val="out"/>
        <c:minorTickMark val="none"/>
        <c:tickLblPos val="nextTo"/>
        <c:crossAx val="33199616"/>
        <c:crosses val="autoZero"/>
        <c:crossBetween val="between"/>
      </c:valAx>
    </c:plotArea>
    <c:legend>
      <c:legendPos val="r"/>
      <c:layout>
        <c:manualLayout>
          <c:xMode val="edge"/>
          <c:yMode val="edge"/>
          <c:x val="0.79047353455818392"/>
          <c:y val="0.41609069699620882"/>
          <c:w val="0.13452646544181976"/>
          <c:h val="0.2511515748031495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dirty="0"/>
              <a:t>Year 3 </a:t>
            </a:r>
            <a:r>
              <a:rPr lang="en-US" dirty="0" smtClean="0"/>
              <a:t>Reading- Percentages </a:t>
            </a:r>
            <a:r>
              <a:rPr lang="en-US" dirty="0"/>
              <a:t>in Bands</a:t>
            </a:r>
          </a:p>
        </c:rich>
      </c:tx>
      <c:layout>
        <c:manualLayout>
          <c:xMode val="edge"/>
          <c:yMode val="edge"/>
          <c:x val="0.20371522309711446"/>
          <c:y val="2.7777777777778258E-2"/>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Sheet1!$C$4</c:f>
              <c:strCache>
                <c:ptCount val="1"/>
                <c:pt idx="0">
                  <c:v>Round 1</c:v>
                </c:pt>
              </c:strCache>
            </c:strRef>
          </c:tx>
          <c:invertIfNegative val="0"/>
          <c:cat>
            <c:strRef>
              <c:f>Sheet1!$B$5:$B$13</c:f>
              <c:strCache>
                <c:ptCount val="9"/>
                <c:pt idx="0">
                  <c:v>Band 1</c:v>
                </c:pt>
                <c:pt idx="2">
                  <c:v>Band 2</c:v>
                </c:pt>
                <c:pt idx="4">
                  <c:v>Band 3</c:v>
                </c:pt>
                <c:pt idx="6">
                  <c:v>Band 4</c:v>
                </c:pt>
                <c:pt idx="8">
                  <c:v>Band 5</c:v>
                </c:pt>
              </c:strCache>
            </c:strRef>
          </c:cat>
          <c:val>
            <c:numRef>
              <c:f>Sheet1!$C$5:$C$13</c:f>
              <c:numCache>
                <c:formatCode>General</c:formatCode>
                <c:ptCount val="9"/>
                <c:pt idx="0" formatCode="0%">
                  <c:v>0.56000000000000005</c:v>
                </c:pt>
                <c:pt idx="2" formatCode="0%">
                  <c:v>0.29000000000000031</c:v>
                </c:pt>
                <c:pt idx="4" formatCode="0%">
                  <c:v>9.0000000000000024E-2</c:v>
                </c:pt>
                <c:pt idx="6" formatCode="0%">
                  <c:v>4.0000000000000022E-2</c:v>
                </c:pt>
                <c:pt idx="8" formatCode="0%">
                  <c:v>3.0000000000000002E-2</c:v>
                </c:pt>
              </c:numCache>
            </c:numRef>
          </c:val>
        </c:ser>
        <c:ser>
          <c:idx val="1"/>
          <c:order val="1"/>
          <c:tx>
            <c:strRef>
              <c:f>Sheet1!$D$4</c:f>
              <c:strCache>
                <c:ptCount val="1"/>
                <c:pt idx="0">
                  <c:v>Round 2</c:v>
                </c:pt>
              </c:strCache>
            </c:strRef>
          </c:tx>
          <c:invertIfNegative val="0"/>
          <c:cat>
            <c:strRef>
              <c:f>Sheet1!$B$5:$B$13</c:f>
              <c:strCache>
                <c:ptCount val="9"/>
                <c:pt idx="0">
                  <c:v>Band 1</c:v>
                </c:pt>
                <c:pt idx="2">
                  <c:v>Band 2</c:v>
                </c:pt>
                <c:pt idx="4">
                  <c:v>Band 3</c:v>
                </c:pt>
                <c:pt idx="6">
                  <c:v>Band 4</c:v>
                </c:pt>
                <c:pt idx="8">
                  <c:v>Band 5</c:v>
                </c:pt>
              </c:strCache>
            </c:strRef>
          </c:cat>
          <c:val>
            <c:numRef>
              <c:f>Sheet1!$D$5:$D$13</c:f>
              <c:numCache>
                <c:formatCode>General</c:formatCode>
                <c:ptCount val="9"/>
                <c:pt idx="0" formatCode="0%">
                  <c:v>0.18000000000000024</c:v>
                </c:pt>
                <c:pt idx="2" formatCode="0%">
                  <c:v>0.33000000000000257</c:v>
                </c:pt>
                <c:pt idx="4" formatCode="0%">
                  <c:v>0.30000000000000032</c:v>
                </c:pt>
                <c:pt idx="6" formatCode="0%">
                  <c:v>8.0000000000000043E-2</c:v>
                </c:pt>
                <c:pt idx="8" formatCode="0%">
                  <c:v>0.11</c:v>
                </c:pt>
              </c:numCache>
            </c:numRef>
          </c:val>
        </c:ser>
        <c:ser>
          <c:idx val="2"/>
          <c:order val="2"/>
          <c:tx>
            <c:strRef>
              <c:f>Sheet1!$E$4</c:f>
              <c:strCache>
                <c:ptCount val="1"/>
                <c:pt idx="0">
                  <c:v>Round 3</c:v>
                </c:pt>
              </c:strCache>
            </c:strRef>
          </c:tx>
          <c:invertIfNegative val="0"/>
          <c:cat>
            <c:strRef>
              <c:f>Sheet1!$B$5:$B$13</c:f>
              <c:strCache>
                <c:ptCount val="9"/>
                <c:pt idx="0">
                  <c:v>Band 1</c:v>
                </c:pt>
                <c:pt idx="2">
                  <c:v>Band 2</c:v>
                </c:pt>
                <c:pt idx="4">
                  <c:v>Band 3</c:v>
                </c:pt>
                <c:pt idx="6">
                  <c:v>Band 4</c:v>
                </c:pt>
                <c:pt idx="8">
                  <c:v>Band 5</c:v>
                </c:pt>
              </c:strCache>
            </c:strRef>
          </c:cat>
          <c:val>
            <c:numRef>
              <c:f>Sheet1!$E$5:$E$13</c:f>
              <c:numCache>
                <c:formatCode>General</c:formatCode>
                <c:ptCount val="9"/>
                <c:pt idx="0" formatCode="0%">
                  <c:v>9.0000000000000024E-2</c:v>
                </c:pt>
                <c:pt idx="2" formatCode="0%">
                  <c:v>0.24000000000000021</c:v>
                </c:pt>
                <c:pt idx="4" formatCode="0%">
                  <c:v>0.26</c:v>
                </c:pt>
                <c:pt idx="6" formatCode="0%">
                  <c:v>0.19</c:v>
                </c:pt>
                <c:pt idx="8" formatCode="0%">
                  <c:v>0.23</c:v>
                </c:pt>
              </c:numCache>
            </c:numRef>
          </c:val>
        </c:ser>
        <c:dLbls>
          <c:showLegendKey val="0"/>
          <c:showVal val="0"/>
          <c:showCatName val="0"/>
          <c:showSerName val="0"/>
          <c:showPercent val="0"/>
          <c:showBubbleSize val="0"/>
        </c:dLbls>
        <c:gapWidth val="150"/>
        <c:shape val="box"/>
        <c:axId val="35075200"/>
        <c:axId val="35076736"/>
        <c:axId val="0"/>
      </c:bar3DChart>
      <c:catAx>
        <c:axId val="35075200"/>
        <c:scaling>
          <c:orientation val="minMax"/>
        </c:scaling>
        <c:delete val="0"/>
        <c:axPos val="b"/>
        <c:majorTickMark val="out"/>
        <c:minorTickMark val="none"/>
        <c:tickLblPos val="nextTo"/>
        <c:crossAx val="35076736"/>
        <c:crosses val="autoZero"/>
        <c:auto val="1"/>
        <c:lblAlgn val="ctr"/>
        <c:lblOffset val="100"/>
        <c:noMultiLvlLbl val="0"/>
      </c:catAx>
      <c:valAx>
        <c:axId val="35076736"/>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35075200"/>
        <c:crosses val="autoZero"/>
        <c:crossBetween val="between"/>
      </c:valAx>
    </c:plotArea>
    <c:legend>
      <c:legendPos val="r"/>
      <c:overlay val="0"/>
      <c:txPr>
        <a:bodyPr/>
        <a:lstStyle/>
        <a:p>
          <a:pPr>
            <a:defRPr sz="1400"/>
          </a:pPr>
          <a:endParaRPr lang="en-US"/>
        </a:p>
      </c:txPr>
    </c:legend>
    <c:plotVisOnly val="1"/>
    <c:dispBlanksAs val="gap"/>
    <c:showDLblsOverMax val="0"/>
  </c:chart>
  <c:spPr>
    <a:ln>
      <a:solidFill>
        <a:schemeClr val="tx2">
          <a:lumMod val="60000"/>
          <a:lumOff val="40000"/>
        </a:schemeClr>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0B149D2-BBD0-424A-815A-FEF75ABBC07E}" type="datetimeFigureOut">
              <a:rPr lang="en-AU"/>
              <a:pPr>
                <a:defRPr/>
              </a:pPr>
              <a:t>4/06/2013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30D91CA-7A54-44ED-9440-F6E09A4166B6}" type="slidenum">
              <a:rPr lang="en-AU"/>
              <a:pPr>
                <a:defRPr/>
              </a:pPr>
              <a:t>‹#›</a:t>
            </a:fld>
            <a:endParaRPr lang="en-AU"/>
          </a:p>
        </p:txBody>
      </p:sp>
    </p:spTree>
    <p:extLst>
      <p:ext uri="{BB962C8B-B14F-4D97-AF65-F5344CB8AC3E}">
        <p14:creationId xmlns:p14="http://schemas.microsoft.com/office/powerpoint/2010/main" val="20825133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Provide information on school context</a:t>
            </a:r>
          </a:p>
          <a:p>
            <a:pPr>
              <a:spcBef>
                <a:spcPct val="0"/>
              </a:spcBef>
            </a:pPr>
            <a:r>
              <a:rPr lang="en-AU" smtClean="0"/>
              <a:t>530 student population -42% NESB- 8% ATSI</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E77607-D192-4786-B04A-C17C089EACB1}" type="slidenum">
              <a:rPr lang="en-AU"/>
              <a:pPr/>
              <a:t>2</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effect of feedback is paramount- not just feedback to teachers of how their students performed, but back to the student. It is </a:t>
            </a:r>
            <a:r>
              <a:rPr lang="en-AU" i="1" smtClean="0"/>
              <a:t>their </a:t>
            </a:r>
            <a:r>
              <a:rPr lang="en-AU" smtClean="0"/>
              <a:t>learning yet they are the ones that are consulted or informed the least about the teaching and learning that they take part in.  Staff valued the importance of using both pre-testing and post testing as part of their assessment and ensured that assessment as learning informed their weekly teaching program.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F866DA-8C76-4BB9-B0DA-1036CA8B5BA0}" type="slidenum">
              <a:rPr lang="en-AU"/>
              <a:pPr/>
              <a:t>13</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More emphasis on a variety of data/evidence to inform teaching.</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5D855-48FC-4CB4-A0FF-5862C0E343CF}" type="slidenum">
              <a:rPr lang="en-AU"/>
              <a:pPr/>
              <a:t>14</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8CA987-2690-470B-97BC-11942CA16A34}" type="slidenum">
              <a:rPr lang="en-AU"/>
              <a:pPr/>
              <a:t>15</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Used against a pre and post assessment task. Identifies areas of need and shows an achievable gap between actual and desired performance. The criteria on the rubric was determined by the analysis of smart data. Each criterion was identified as a skill focus for both Year 3 and Year 5 students in NAPLAN 2010.</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C7120-1986-42FF-9600-F94D62E50DE8}" type="slidenum">
              <a:rPr lang="en-AU"/>
              <a:pPr/>
              <a:t>16</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Important – “achievable gap”</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A7E506-B1F1-4513-A7F1-96BC97BE6CA3}" type="slidenum">
              <a:rPr lang="en-AU"/>
              <a:pPr/>
              <a:t>18</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AU" i="1" dirty="0" smtClean="0">
                <a:solidFill>
                  <a:schemeClr val="accent1">
                    <a:lumMod val="20000"/>
                    <a:lumOff val="80000"/>
                  </a:schemeClr>
                </a:solidFill>
              </a:rPr>
              <a:t>Using data to support learning has recently become a matter of significant interest in schools. </a:t>
            </a:r>
          </a:p>
          <a:p>
            <a:pPr fontAlgn="auto">
              <a:spcBef>
                <a:spcPts val="0"/>
              </a:spcBef>
              <a:spcAft>
                <a:spcPts val="0"/>
              </a:spcAft>
              <a:defRPr/>
            </a:pPr>
            <a:r>
              <a:rPr lang="en-AU" i="1" dirty="0" smtClean="0">
                <a:solidFill>
                  <a:schemeClr val="accent1">
                    <a:lumMod val="20000"/>
                    <a:lumOff val="80000"/>
                  </a:schemeClr>
                </a:solidFill>
              </a:rPr>
              <a:t>BST data was previously  information that was accessible only by the principal or executive staff. Now more accessible to all – needs also to be accessible to students. An overall mark is not sufficient- students need to have a good understanding of their strengths and areas they need to work on. </a:t>
            </a:r>
            <a:endParaRPr lang="en-AU"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CA4AE8-3069-4F91-B488-7790B1A0DDE7}" type="slidenum">
              <a:rPr lang="en-AU"/>
              <a:pPr/>
              <a:t>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Data is not just factual information – it needs to go beyond that. </a:t>
            </a:r>
          </a:p>
          <a:p>
            <a:pPr>
              <a:spcBef>
                <a:spcPct val="0"/>
              </a:spcBef>
            </a:pPr>
            <a:endParaRPr lang="en-AU"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545865-9B00-4E92-B503-081DDC3FA8B6}" type="slidenum">
              <a:rPr lang="en-AU"/>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Data collection needs to be whole school and systematic and not left to the individual teachers – needs to be consistent in the way it is collected and represented.  Data base allows accessibility by all and allows for tracking of individual students. Over time it tells a story of the students progress. Data presented at staff meetings each term – data also displayed on community notice boards on the school grounds.s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2340D1-2953-4C8B-8B69-B7DB04BF7E3E}" type="slidenum">
              <a:rPr lang="en-AU"/>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Although data collection was systematic it mainly represented a snapshot of where the school was in relation to school targets at that particular point in time. It did not give rise to action or provide valuable feedback to teachers and students on specific areas that needed attention. It did not inform the teaching and the learning in the classroom. The data highlighted progress in broader subject areas or compared progress at a group level- particular year groups, writing compared to reading- but did not give direction to learning programs and individual learning plans.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B825E6-F540-4E29-BD35-8BFE54DB5E42}" type="slidenum">
              <a:rPr lang="en-AU"/>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After examining the type of data the school collected and how it was being used, staff discovered that they were very rich in data but very poorly informed as to what needed to be done at the classroom and individual level to drive the learning.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61AFFF-BE0E-45B8-A6FB-9C4CCB2A76C7}" type="slidenum">
              <a:rPr lang="en-AU"/>
              <a:pPr/>
              <a:t>9</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Data had been used to track progress at school level. The collection of data allowed staff to meet accountability purposes and offered a sense of assurance that ‘all was well’. The data analysis was superficial, failing to provide clear and direct links between whole school directions, planning and processes with the powerhouse of learning improvement which is the teaching and learning in the classroom.</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59F11D-7001-4B01-867C-CAB674570D24}" type="slidenum">
              <a:rPr lang="en-AU"/>
              <a:pPr/>
              <a:t>10</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shift to interpreting data at an individual level and using explicit success criteria to identify areas of need for individual students led to a significant improvement in student learning outcomes.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DD3D2-4867-4A6B-AE92-81F30AF5867E}" type="slidenum">
              <a:rPr lang="en-AU"/>
              <a:pPr/>
              <a:t>11</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results reinforced the need to question and scrutinise the way data is used and how assessment is  linked to desired outcomes. Teachers used the teacher and knowledge building cycles to do this, questioning current practice and its effectiveness.  Teachers realised the importance of having a good understanding of the content being taught and how they were going to teach it. General outcomes were broke down to specific skills and knowledge that students were expected to achieve- providing consistent and explicit success criteria that was known to both the teachers and students. Learning outcomes were directly linked to the assessment tasks and marking rubrics clearly displayed these skills. The rubric is used as an individual learning continuum for each student giving direction to what needs to be done to achieve the next skill level. The Individual Learning Plans are then based on strengthening skill areas identified by the marking rubrics. The ILPs and marking rubric work together to identify areas of need and give direction to the learning of the student-where to next. Explicit success criteria and effective assessment that links to outcomes needs to be a complete package if significant improvement in learning is desired.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1E65F1-87F7-46C0-883B-CEC645ADC6A6}" type="slidenum">
              <a:rPr lang="en-AU"/>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24CB65A6-C790-45B3-AB0B-74D5550346F9}" type="datetimeFigureOut">
              <a:rPr lang="en-US"/>
              <a:pPr>
                <a:defRPr/>
              </a:pPr>
              <a:t>6/4/2013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264FB5C-7618-42B7-9FFA-3D51580AAE96}"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E2F03DE7-2BCD-4840-92A0-A17D23397008}" type="datetimeFigureOut">
              <a:rPr lang="en-US"/>
              <a:pPr>
                <a:defRPr/>
              </a:pPr>
              <a:t>6/4/2013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60563C5-1268-4EAF-B523-96F3E9B539E9}"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90E36AB-9EDA-4A08-90C5-1FC61109A8A1}" type="datetimeFigureOut">
              <a:rPr lang="en-US"/>
              <a:pPr>
                <a:defRPr/>
              </a:pPr>
              <a:t>6/4/2013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97D6650-C183-4972-A8D5-9AEB4A99C3C6}"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6440AC0-1539-4423-AFB8-5A236C967BC5}" type="datetimeFigureOut">
              <a:rPr lang="en-US"/>
              <a:pPr>
                <a:defRPr/>
              </a:pPr>
              <a:t>6/4/2013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3BCC0B1-0E99-4EA3-91D5-3D68B3E9F6D8}"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34D43A-5992-4AA4-AA88-79156C1F6C07}" type="datetimeFigureOut">
              <a:rPr lang="en-US"/>
              <a:pPr>
                <a:defRPr/>
              </a:pPr>
              <a:t>6/4/2013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195AC25-7C5A-42C1-B947-C7941B243324}"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D43B4E96-D34E-416A-9756-822D01AED2A1}" type="datetimeFigureOut">
              <a:rPr lang="en-US"/>
              <a:pPr>
                <a:defRPr/>
              </a:pPr>
              <a:t>6/4/2013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6885784-C1D5-42A3-A1C4-6C30018257DD}"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691C18D0-E7C3-4B9A-8F44-F04EC568F457}" type="datetimeFigureOut">
              <a:rPr lang="en-US"/>
              <a:pPr>
                <a:defRPr/>
              </a:pPr>
              <a:t>6/4/2013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DA06FE9-BA2C-49ED-8240-E6724486486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32BEE9DE-7291-4045-8C86-14820296192B}" type="datetimeFigureOut">
              <a:rPr lang="en-US"/>
              <a:pPr>
                <a:defRPr/>
              </a:pPr>
              <a:t>6/4/2013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DA6C6955-4AA0-4B3D-842D-778357FBE060}"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02989D-E6E9-476D-A333-C77F47AA8D9B}" type="datetimeFigureOut">
              <a:rPr lang="en-US"/>
              <a:pPr>
                <a:defRPr/>
              </a:pPr>
              <a:t>6/4/2013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3548B4D7-C551-493D-ACB2-E1B2E82EE9B7}"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347C15-EECC-4A13-B434-F51D13F212E9}" type="datetimeFigureOut">
              <a:rPr lang="en-US"/>
              <a:pPr>
                <a:defRPr/>
              </a:pPr>
              <a:t>6/4/2013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7A9F75C-8C16-4976-B155-ACF202B74BBB}"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10F5B5-0A29-4A5A-A3AA-BF413C095BDB}" type="datetimeFigureOut">
              <a:rPr lang="en-US"/>
              <a:pPr>
                <a:defRPr/>
              </a:pPr>
              <a:t>6/4/2013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A748AFB-6F3B-4745-93AD-1998C851FE60}"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1BF6239-A6F1-42B8-B82D-E14B03B54A40}" type="datetimeFigureOut">
              <a:rPr lang="en-US"/>
              <a:pPr>
                <a:defRPr/>
              </a:pPr>
              <a:t>6/4/2013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D46DE27-F5E5-4EA9-9FE2-CDF48DA05C29}"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889" r:id="rId1"/>
    <p:sldLayoutId id="2147483888" r:id="rId2"/>
    <p:sldLayoutId id="2147483887" r:id="rId3"/>
    <p:sldLayoutId id="2147483886" r:id="rId4"/>
    <p:sldLayoutId id="2147483885" r:id="rId5"/>
    <p:sldLayoutId id="2147483884" r:id="rId6"/>
    <p:sldLayoutId id="2147483883" r:id="rId7"/>
    <p:sldLayoutId id="2147483882" r:id="rId8"/>
    <p:sldLayoutId id="2147483881" r:id="rId9"/>
    <p:sldLayoutId id="2147483880" r:id="rId10"/>
    <p:sldLayoutId id="214748387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ambria" pitchFamily="18" charset="0"/>
        </a:defRPr>
      </a:lvl2pPr>
      <a:lvl3pPr algn="ctr" rtl="0" fontAlgn="base">
        <a:spcBef>
          <a:spcPct val="0"/>
        </a:spcBef>
        <a:spcAft>
          <a:spcPct val="0"/>
        </a:spcAft>
        <a:defRPr sz="4400">
          <a:solidFill>
            <a:schemeClr val="tx2"/>
          </a:solidFill>
          <a:latin typeface="Cambria" pitchFamily="18" charset="0"/>
        </a:defRPr>
      </a:lvl3pPr>
      <a:lvl4pPr algn="ctr" rtl="0" fontAlgn="base">
        <a:spcBef>
          <a:spcPct val="0"/>
        </a:spcBef>
        <a:spcAft>
          <a:spcPct val="0"/>
        </a:spcAft>
        <a:defRPr sz="4400">
          <a:solidFill>
            <a:schemeClr val="tx2"/>
          </a:solidFill>
          <a:latin typeface="Cambria" pitchFamily="18" charset="0"/>
        </a:defRPr>
      </a:lvl4pPr>
      <a:lvl5pPr algn="ctr" rtl="0" fontAlgn="base">
        <a:spcBef>
          <a:spcPct val="0"/>
        </a:spcBef>
        <a:spcAft>
          <a:spcPct val="0"/>
        </a:spcAft>
        <a:defRPr sz="44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50825" y="274638"/>
            <a:ext cx="8569325" cy="1143000"/>
          </a:xfrm>
        </p:spPr>
        <p:txBody>
          <a:bodyPr/>
          <a:lstStyle/>
          <a:p>
            <a:pPr marL="484188" algn="l"/>
            <a:r>
              <a:rPr lang="en-AU" smtClean="0">
                <a:solidFill>
                  <a:schemeClr val="tx1"/>
                </a:solidFill>
                <a:latin typeface="STOMP_Sui Generis"/>
                <a:cs typeface="Aharoni" pitchFamily="2" charset="-79"/>
              </a:rPr>
              <a:t>Data –The Power of One</a:t>
            </a:r>
          </a:p>
        </p:txBody>
      </p:sp>
      <p:sp>
        <p:nvSpPr>
          <p:cNvPr id="3" name="Subtitle 2"/>
          <p:cNvSpPr>
            <a:spLocks noGrp="1"/>
          </p:cNvSpPr>
          <p:nvPr>
            <p:ph idx="1"/>
          </p:nvPr>
        </p:nvSpPr>
        <p:spPr>
          <a:xfrm>
            <a:off x="-252413" y="1484313"/>
            <a:ext cx="8229601" cy="4525962"/>
          </a:xfrm>
        </p:spPr>
        <p:txBody>
          <a:bodyPr rtlCol="0">
            <a:normAutofit/>
          </a:bodyPr>
          <a:lstStyle/>
          <a:p>
            <a:pPr algn="r" fontAlgn="auto">
              <a:spcAft>
                <a:spcPts val="0"/>
              </a:spcAft>
              <a:buFont typeface="Wingdings 2"/>
              <a:buNone/>
              <a:defRPr/>
            </a:pPr>
            <a:r>
              <a:rPr lang="en-AU" b="1" dirty="0" smtClean="0">
                <a:solidFill>
                  <a:schemeClr val="accent5">
                    <a:lumMod val="40000"/>
                    <a:lumOff val="60000"/>
                  </a:schemeClr>
                </a:solidFill>
              </a:rPr>
              <a:t>Sharing Success, Embedding Change</a:t>
            </a:r>
          </a:p>
          <a:p>
            <a:pPr algn="r" fontAlgn="auto">
              <a:spcAft>
                <a:spcPts val="0"/>
              </a:spcAft>
              <a:buFont typeface="Wingdings 2"/>
              <a:buNone/>
              <a:defRPr/>
            </a:pPr>
            <a:r>
              <a:rPr lang="en-AU" b="1" dirty="0" smtClean="0">
                <a:solidFill>
                  <a:schemeClr val="accent5">
                    <a:lumMod val="40000"/>
                    <a:lumOff val="60000"/>
                  </a:schemeClr>
                </a:solidFill>
              </a:rPr>
              <a:t>19</a:t>
            </a:r>
            <a:r>
              <a:rPr lang="en-AU" b="1" baseline="30000" dirty="0" smtClean="0">
                <a:solidFill>
                  <a:schemeClr val="accent5">
                    <a:lumMod val="40000"/>
                    <a:lumOff val="60000"/>
                  </a:schemeClr>
                </a:solidFill>
              </a:rPr>
              <a:t>th</a:t>
            </a:r>
            <a:r>
              <a:rPr lang="en-AU" b="1" dirty="0" smtClean="0">
                <a:solidFill>
                  <a:schemeClr val="accent5">
                    <a:lumMod val="40000"/>
                    <a:lumOff val="60000"/>
                  </a:schemeClr>
                </a:solidFill>
              </a:rPr>
              <a:t> May 2011</a:t>
            </a:r>
          </a:p>
        </p:txBody>
      </p:sp>
      <p:pic>
        <p:nvPicPr>
          <p:cNvPr id="1029" name="Picture 5" descr="C:\Users\Catherine\AppData\Local\Microsoft\Windows\Temporary Internet Files\Content.IE5\RPNFPOOA\MPj04067740000[1].jpg"/>
          <p:cNvPicPr>
            <a:picLocks noChangeAspect="1" noChangeArrowheads="1"/>
          </p:cNvPicPr>
          <p:nvPr/>
        </p:nvPicPr>
        <p:blipFill>
          <a:blip r:embed="rId2" cstate="screen"/>
          <a:srcRect/>
          <a:stretch>
            <a:fillRect/>
          </a:stretch>
        </p:blipFill>
        <p:spPr bwMode="auto">
          <a:xfrm>
            <a:off x="899592" y="2204864"/>
            <a:ext cx="3024336" cy="3241152"/>
          </a:xfrm>
          <a:prstGeom prst="rect">
            <a:avLst/>
          </a:prstGeom>
          <a:ln>
            <a:noFill/>
          </a:ln>
          <a:effectLst>
            <a:softEdge rad="112500"/>
          </a:effectLst>
        </p:spPr>
      </p:pic>
      <p:pic>
        <p:nvPicPr>
          <p:cNvPr id="6" name="Picture 5" descr="npln_title2.JPG"/>
          <p:cNvPicPr/>
          <p:nvPr/>
        </p:nvPicPr>
        <p:blipFill>
          <a:blip r:embed="rId3" cstate="screen">
            <a:extLst>
              <a:ext uri="{28A0092B-C50C-407E-A947-70E740481C1C}">
                <a14:useLocalDpi xmlns:a14="http://schemas.microsoft.com/office/drawing/2010/main"/>
              </a:ext>
            </a:extLst>
          </a:blip>
          <a:stretch>
            <a:fillRect/>
          </a:stretch>
        </p:blipFill>
        <p:spPr bwMode="auto">
          <a:xfrm>
            <a:off x="899592" y="5661248"/>
            <a:ext cx="3024336"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288"/>
            <a:ext cx="9144000" cy="1398587"/>
          </a:xfrm>
        </p:spPr>
        <p:txBody>
          <a:bodyPr rtlCol="0">
            <a:normAutofit/>
          </a:bodyPr>
          <a:lstStyle/>
          <a:p>
            <a:pPr fontAlgn="auto">
              <a:spcAft>
                <a:spcPts val="0"/>
              </a:spcAft>
              <a:defRPr/>
            </a:pPr>
            <a:r>
              <a:rPr lang="en-AU" sz="4000" dirty="0" smtClean="0">
                <a:solidFill>
                  <a:schemeClr val="accent5">
                    <a:lumMod val="40000"/>
                    <a:lumOff val="60000"/>
                  </a:schemeClr>
                </a:solidFill>
              </a:rPr>
              <a:t>Using Data to Generate Change.</a:t>
            </a:r>
            <a:endParaRPr lang="en-AU" sz="4000" dirty="0">
              <a:solidFill>
                <a:schemeClr val="accent5">
                  <a:lumMod val="40000"/>
                  <a:lumOff val="60000"/>
                </a:schemeClr>
              </a:solidFill>
            </a:endParaRPr>
          </a:p>
        </p:txBody>
      </p:sp>
      <p:sp>
        <p:nvSpPr>
          <p:cNvPr id="3" name="Content Placeholder 2"/>
          <p:cNvSpPr>
            <a:spLocks noGrp="1"/>
          </p:cNvSpPr>
          <p:nvPr>
            <p:ph idx="1"/>
          </p:nvPr>
        </p:nvSpPr>
        <p:spPr>
          <a:xfrm>
            <a:off x="323850" y="1628775"/>
            <a:ext cx="8496300" cy="5256213"/>
          </a:xfrm>
        </p:spPr>
        <p:txBody>
          <a:bodyPr rtlCol="0">
            <a:normAutofit/>
          </a:bodyPr>
          <a:lstStyle/>
          <a:p>
            <a:pPr fontAlgn="auto">
              <a:spcAft>
                <a:spcPts val="0"/>
              </a:spcAft>
              <a:buFont typeface="Arial" pitchFamily="34" charset="0"/>
              <a:buChar char="•"/>
              <a:defRPr/>
            </a:pPr>
            <a:r>
              <a:rPr lang="en-AU" dirty="0" smtClean="0"/>
              <a:t>Data used constructively not just for  accountability or for sorting and labelling</a:t>
            </a:r>
          </a:p>
          <a:p>
            <a:pPr fontAlgn="auto">
              <a:spcAft>
                <a:spcPts val="0"/>
              </a:spcAft>
              <a:buFont typeface="Arial" pitchFamily="34" charset="0"/>
              <a:buNone/>
              <a:defRPr/>
            </a:pPr>
            <a:r>
              <a:rPr lang="en-AU" dirty="0" smtClean="0"/>
              <a:t>    students.</a:t>
            </a:r>
          </a:p>
          <a:p>
            <a:pPr fontAlgn="auto">
              <a:spcAft>
                <a:spcPts val="0"/>
              </a:spcAft>
              <a:buFont typeface="Arial" pitchFamily="34" charset="0"/>
              <a:buChar char="•"/>
              <a:defRPr/>
            </a:pPr>
            <a:r>
              <a:rPr lang="en-AU" dirty="0" smtClean="0"/>
              <a:t>Collection of data and evidence needs to be an integral part of both the school planning process and of the teaching and learning. </a:t>
            </a:r>
          </a:p>
          <a:p>
            <a:pPr fontAlgn="auto">
              <a:spcAft>
                <a:spcPts val="0"/>
              </a:spcAft>
              <a:buFont typeface="Arial" pitchFamily="34" charset="0"/>
              <a:buChar char="•"/>
              <a:defRPr/>
            </a:pPr>
            <a:r>
              <a:rPr lang="en-AU" b="1" dirty="0" smtClean="0">
                <a:solidFill>
                  <a:schemeClr val="accent5">
                    <a:lumMod val="60000"/>
                    <a:lumOff val="40000"/>
                  </a:schemeClr>
                </a:solidFill>
              </a:rPr>
              <a:t>Data needs to give rise to action!!!!</a:t>
            </a:r>
          </a:p>
          <a:p>
            <a:pPr fontAlgn="auto">
              <a:spcAft>
                <a:spcPts val="0"/>
              </a:spcAft>
              <a:buFont typeface="Arial" pitchFamily="34" charset="0"/>
              <a:buNone/>
              <a:defRPr/>
            </a:pPr>
            <a:endParaRPr lang="en-AU" dirty="0" smtClean="0"/>
          </a:p>
          <a:p>
            <a:pPr fontAlgn="auto">
              <a:spcAft>
                <a:spcPts val="0"/>
              </a:spcAft>
              <a:buFont typeface="Arial" pitchFamily="34" charset="0"/>
              <a:buNone/>
              <a:defRPr/>
            </a:pPr>
            <a:endParaRPr lang="en-AU" dirty="0" smtClean="0"/>
          </a:p>
          <a:p>
            <a:pPr fontAlgn="auto">
              <a:spcAft>
                <a:spcPts val="0"/>
              </a:spcAft>
              <a:buFont typeface="Arial" pitchFamily="34" charset="0"/>
              <a:buChar char="•"/>
              <a:defRPr/>
            </a:pP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398587"/>
          </a:xfrm>
        </p:spPr>
        <p:txBody>
          <a:bodyPr rtlCol="0">
            <a:normAutofit/>
          </a:bodyPr>
          <a:lstStyle/>
          <a:p>
            <a:pPr fontAlgn="auto">
              <a:spcAft>
                <a:spcPts val="0"/>
              </a:spcAft>
              <a:defRPr/>
            </a:pPr>
            <a:r>
              <a:rPr lang="en-AU" dirty="0" smtClean="0">
                <a:solidFill>
                  <a:schemeClr val="accent5">
                    <a:lumMod val="40000"/>
                    <a:lumOff val="60000"/>
                  </a:schemeClr>
                </a:solidFill>
              </a:rPr>
              <a:t>Impacting on Student Learning</a:t>
            </a:r>
            <a:endParaRPr lang="en-AU" dirty="0">
              <a:solidFill>
                <a:schemeClr val="accent5">
                  <a:lumMod val="40000"/>
                  <a:lumOff val="60000"/>
                </a:schemeClr>
              </a:solidFill>
            </a:endParaRPr>
          </a:p>
        </p:txBody>
      </p:sp>
      <p:graphicFrame>
        <p:nvGraphicFramePr>
          <p:cNvPr id="5" name="Table 4"/>
          <p:cNvGraphicFramePr>
            <a:graphicFrameLocks noGrp="1"/>
          </p:cNvGraphicFramePr>
          <p:nvPr/>
        </p:nvGraphicFramePr>
        <p:xfrm>
          <a:off x="323529" y="2060849"/>
          <a:ext cx="8280920" cy="4264190"/>
        </p:xfrm>
        <a:graphic>
          <a:graphicData uri="http://schemas.openxmlformats.org/drawingml/2006/table">
            <a:tbl>
              <a:tblPr>
                <a:tableStyleId>{BC89EF96-8CEA-46FF-86C4-4CE0E7609802}</a:tableStyleId>
              </a:tblPr>
              <a:tblGrid>
                <a:gridCol w="1849468"/>
                <a:gridCol w="1607863"/>
                <a:gridCol w="1607863"/>
                <a:gridCol w="1607863"/>
                <a:gridCol w="1607863"/>
              </a:tblGrid>
              <a:tr h="864095">
                <a:tc>
                  <a:txBody>
                    <a:bodyPr/>
                    <a:lstStyle/>
                    <a:p>
                      <a:pPr algn="ctr">
                        <a:lnSpc>
                          <a:spcPct val="115000"/>
                        </a:lnSpc>
                        <a:spcAft>
                          <a:spcPts val="0"/>
                        </a:spcAft>
                      </a:pPr>
                      <a:r>
                        <a:rPr lang="en-US" sz="1800" b="1" dirty="0">
                          <a:ln>
                            <a:noFill/>
                          </a:ln>
                        </a:rPr>
                        <a:t>Percentage </a:t>
                      </a:r>
                      <a:r>
                        <a:rPr lang="en-US" sz="1800" b="1" dirty="0" smtClean="0">
                          <a:ln>
                            <a:noFill/>
                          </a:ln>
                        </a:rPr>
                        <a:t>Achieving</a:t>
                      </a:r>
                      <a:endParaRPr lang="en-AU" sz="1800" b="1" dirty="0">
                        <a:ln>
                          <a:noFill/>
                        </a:ln>
                        <a:solidFill>
                          <a:schemeClr val="bg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dirty="0">
                          <a:ln>
                            <a:noFill/>
                          </a:ln>
                        </a:rPr>
                        <a:t>2007</a:t>
                      </a:r>
                      <a:endParaRPr lang="en-AU" sz="2400" b="1" dirty="0">
                        <a:ln>
                          <a:noFill/>
                        </a:ln>
                        <a:solidFill>
                          <a:schemeClr val="bg2">
                            <a:lumMod val="50000"/>
                          </a:schemeClr>
                        </a:solidFill>
                        <a:latin typeface="+mn-lt"/>
                        <a:ea typeface="Calibri"/>
                        <a:cs typeface="Times New Roman"/>
                      </a:endParaRPr>
                    </a:p>
                  </a:txBody>
                  <a:tcPr marL="68580" marR="68580" marT="0" marB="0"/>
                </a:tc>
                <a:tc>
                  <a:txBody>
                    <a:bodyPr/>
                    <a:lstStyle/>
                    <a:p>
                      <a:pPr algn="ctr">
                        <a:lnSpc>
                          <a:spcPct val="115000"/>
                        </a:lnSpc>
                        <a:spcAft>
                          <a:spcPts val="0"/>
                        </a:spcAft>
                      </a:pPr>
                      <a:r>
                        <a:rPr lang="en-US" sz="2400" b="1" dirty="0">
                          <a:ln>
                            <a:noFill/>
                          </a:ln>
                        </a:rPr>
                        <a:t>2008</a:t>
                      </a:r>
                      <a:endParaRPr lang="en-AU" sz="2400" b="1" dirty="0">
                        <a:ln>
                          <a:noFill/>
                        </a:ln>
                        <a:solidFill>
                          <a:schemeClr val="bg2">
                            <a:lumMod val="50000"/>
                          </a:schemeClr>
                        </a:solidFill>
                        <a:latin typeface="+mn-lt"/>
                        <a:ea typeface="Calibri"/>
                        <a:cs typeface="Times New Roman"/>
                      </a:endParaRPr>
                    </a:p>
                  </a:txBody>
                  <a:tcPr marL="68580" marR="68580" marT="0" marB="0"/>
                </a:tc>
                <a:tc>
                  <a:txBody>
                    <a:bodyPr/>
                    <a:lstStyle/>
                    <a:p>
                      <a:pPr algn="ctr">
                        <a:lnSpc>
                          <a:spcPct val="115000"/>
                        </a:lnSpc>
                        <a:spcAft>
                          <a:spcPts val="0"/>
                        </a:spcAft>
                      </a:pPr>
                      <a:r>
                        <a:rPr lang="en-US" sz="2400" b="1" dirty="0">
                          <a:ln>
                            <a:noFill/>
                          </a:ln>
                        </a:rPr>
                        <a:t> 2009 </a:t>
                      </a:r>
                      <a:endParaRPr lang="en-AU" sz="2400" b="1" dirty="0">
                        <a:ln>
                          <a:noFill/>
                        </a:ln>
                        <a:solidFill>
                          <a:schemeClr val="bg2">
                            <a:lumMod val="50000"/>
                          </a:schemeClr>
                        </a:solidFill>
                        <a:latin typeface="+mn-lt"/>
                        <a:ea typeface="Calibri"/>
                        <a:cs typeface="Times New Roman"/>
                      </a:endParaRPr>
                    </a:p>
                  </a:txBody>
                  <a:tcPr marL="68580" marR="68580" marT="0" marB="0"/>
                </a:tc>
                <a:tc>
                  <a:txBody>
                    <a:bodyPr/>
                    <a:lstStyle/>
                    <a:p>
                      <a:pPr algn="ctr">
                        <a:lnSpc>
                          <a:spcPct val="115000"/>
                        </a:lnSpc>
                        <a:spcAft>
                          <a:spcPts val="0"/>
                        </a:spcAft>
                      </a:pPr>
                      <a:r>
                        <a:rPr lang="en-US" sz="2400" b="1" dirty="0" smtClean="0">
                          <a:ln>
                            <a:noFill/>
                          </a:ln>
                        </a:rPr>
                        <a:t>2010</a:t>
                      </a:r>
                      <a:endParaRPr lang="en-AU" sz="2400" b="1" dirty="0">
                        <a:ln>
                          <a:noFill/>
                        </a:ln>
                        <a:solidFill>
                          <a:schemeClr val="bg2">
                            <a:lumMod val="50000"/>
                          </a:schemeClr>
                        </a:solidFill>
                        <a:latin typeface="+mn-lt"/>
                        <a:ea typeface="Calibri"/>
                        <a:cs typeface="Times New Roman"/>
                      </a:endParaRPr>
                    </a:p>
                  </a:txBody>
                  <a:tcPr marL="68580" marR="68580" marT="0" marB="0"/>
                </a:tc>
              </a:tr>
              <a:tr h="762562">
                <a:tc>
                  <a:txBody>
                    <a:bodyPr/>
                    <a:lstStyle/>
                    <a:p>
                      <a:pPr algn="l">
                        <a:lnSpc>
                          <a:spcPct val="115000"/>
                        </a:lnSpc>
                        <a:spcAft>
                          <a:spcPts val="0"/>
                        </a:spcAft>
                      </a:pPr>
                      <a:r>
                        <a:rPr lang="en-US" sz="2400" b="1" dirty="0">
                          <a:ln>
                            <a:solidFill>
                              <a:srgbClr val="92D050"/>
                            </a:solidFill>
                          </a:ln>
                        </a:rPr>
                        <a:t>                Term 1</a:t>
                      </a:r>
                      <a:endParaRPr lang="en-AU" sz="2400" b="1" dirty="0">
                        <a:ln>
                          <a:solidFill>
                            <a:srgbClr val="92D050"/>
                          </a:solidFill>
                        </a:ln>
                        <a:solidFill>
                          <a:schemeClr val="bg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dirty="0" smtClean="0">
                          <a:solidFill>
                            <a:schemeClr val="bg1"/>
                          </a:solidFill>
                        </a:rPr>
                        <a:t>*</a:t>
                      </a:r>
                    </a:p>
                  </a:txBody>
                  <a:tcPr marL="68580" marR="68580" marT="0" marB="0">
                    <a:solidFill>
                      <a:schemeClr val="accent1">
                        <a:lumMod val="60000"/>
                        <a:lumOff val="40000"/>
                      </a:schemeClr>
                    </a:solidFill>
                  </a:tcPr>
                </a:tc>
                <a:tc>
                  <a:txBody>
                    <a:bodyPr/>
                    <a:lstStyle/>
                    <a:p>
                      <a:pPr algn="ctr">
                        <a:lnSpc>
                          <a:spcPct val="115000"/>
                        </a:lnSpc>
                        <a:spcAft>
                          <a:spcPts val="0"/>
                        </a:spcAft>
                      </a:pPr>
                      <a:r>
                        <a:rPr lang="en-US" sz="2400" b="1" dirty="0">
                          <a:solidFill>
                            <a:schemeClr val="bg1"/>
                          </a:solidFill>
                        </a:rPr>
                        <a:t>                    23%</a:t>
                      </a:r>
                      <a:endParaRPr lang="en-AU" sz="2400" b="1"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US" sz="2400" b="1" dirty="0">
                        <a:solidFill>
                          <a:schemeClr val="bg1"/>
                        </a:solidFill>
                      </a:endParaRPr>
                    </a:p>
                    <a:p>
                      <a:pPr algn="ctr">
                        <a:lnSpc>
                          <a:spcPct val="115000"/>
                        </a:lnSpc>
                        <a:spcAft>
                          <a:spcPts val="0"/>
                        </a:spcAft>
                      </a:pPr>
                      <a:r>
                        <a:rPr lang="en-US" sz="2400" b="1" dirty="0" smtClean="0">
                          <a:solidFill>
                            <a:schemeClr val="bg1"/>
                          </a:solidFill>
                        </a:rPr>
                        <a:t>19</a:t>
                      </a:r>
                      <a:r>
                        <a:rPr lang="en-US" sz="2400" b="1" dirty="0">
                          <a:solidFill>
                            <a:schemeClr val="bg1"/>
                          </a:solidFill>
                        </a:rPr>
                        <a:t>%</a:t>
                      </a:r>
                      <a:endParaRPr lang="en-AU" sz="2400" b="1" i="0"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AU" sz="2400" b="1" dirty="0" smtClean="0">
                        <a:solidFill>
                          <a:schemeClr val="bg1"/>
                        </a:solidFill>
                      </a:endParaRPr>
                    </a:p>
                    <a:p>
                      <a:pPr algn="ctr">
                        <a:lnSpc>
                          <a:spcPct val="115000"/>
                        </a:lnSpc>
                        <a:spcAft>
                          <a:spcPts val="0"/>
                        </a:spcAft>
                      </a:pPr>
                      <a:r>
                        <a:rPr lang="en-AU" sz="2400" b="1" dirty="0" smtClean="0">
                          <a:solidFill>
                            <a:schemeClr val="bg1"/>
                          </a:solidFill>
                        </a:rPr>
                        <a:t>41%</a:t>
                      </a:r>
                      <a:endParaRPr lang="en-AU" sz="2400" b="1" dirty="0" smtClean="0">
                        <a:solidFill>
                          <a:schemeClr val="bg1"/>
                        </a:solidFill>
                        <a:latin typeface="Calibri"/>
                        <a:ea typeface="Calibri"/>
                        <a:cs typeface="Times New Roman"/>
                      </a:endParaRPr>
                    </a:p>
                  </a:txBody>
                  <a:tcPr marL="68580" marR="68580" marT="0" marB="0">
                    <a:solidFill>
                      <a:schemeClr val="accent1">
                        <a:lumMod val="60000"/>
                        <a:lumOff val="40000"/>
                      </a:schemeClr>
                    </a:solidFill>
                  </a:tcPr>
                </a:tc>
              </a:tr>
              <a:tr h="762562">
                <a:tc>
                  <a:txBody>
                    <a:bodyPr/>
                    <a:lstStyle/>
                    <a:p>
                      <a:pPr algn="l">
                        <a:lnSpc>
                          <a:spcPct val="115000"/>
                        </a:lnSpc>
                        <a:spcAft>
                          <a:spcPts val="0"/>
                        </a:spcAft>
                      </a:pPr>
                      <a:r>
                        <a:rPr lang="en-US" sz="2400" b="1" dirty="0">
                          <a:ln>
                            <a:solidFill>
                              <a:srgbClr val="92D050"/>
                            </a:solidFill>
                          </a:ln>
                        </a:rPr>
                        <a:t>                Term 2</a:t>
                      </a:r>
                      <a:endParaRPr lang="en-AU" sz="2400" b="1" dirty="0">
                        <a:ln>
                          <a:solidFill>
                            <a:srgbClr val="92D050"/>
                          </a:solidFill>
                        </a:ln>
                        <a:solidFill>
                          <a:schemeClr val="bg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dirty="0" smtClean="0">
                          <a:solidFill>
                            <a:schemeClr val="bg1"/>
                          </a:solidFill>
                        </a:rPr>
                        <a:t>                   16%</a:t>
                      </a:r>
                      <a:endParaRPr lang="en-AU" sz="2400" b="1"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r>
                        <a:rPr lang="en-US" sz="2400" b="1" dirty="0">
                          <a:solidFill>
                            <a:schemeClr val="bg1"/>
                          </a:solidFill>
                        </a:rPr>
                        <a:t>                         33%</a:t>
                      </a:r>
                      <a:endParaRPr lang="en-AU" sz="2400" b="1"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US" sz="2400" b="1" dirty="0">
                        <a:solidFill>
                          <a:schemeClr val="bg1"/>
                        </a:solidFill>
                      </a:endParaRPr>
                    </a:p>
                    <a:p>
                      <a:pPr algn="ctr">
                        <a:lnSpc>
                          <a:spcPct val="115000"/>
                        </a:lnSpc>
                        <a:spcAft>
                          <a:spcPts val="0"/>
                        </a:spcAft>
                      </a:pPr>
                      <a:r>
                        <a:rPr lang="en-US" sz="2400" b="1" dirty="0" smtClean="0">
                          <a:solidFill>
                            <a:schemeClr val="bg1"/>
                          </a:solidFill>
                        </a:rPr>
                        <a:t>34</a:t>
                      </a:r>
                      <a:r>
                        <a:rPr lang="en-US" sz="2400" b="1" dirty="0">
                          <a:solidFill>
                            <a:schemeClr val="bg1"/>
                          </a:solidFill>
                        </a:rPr>
                        <a:t>%</a:t>
                      </a:r>
                      <a:endParaRPr lang="en-AU" sz="2400" b="1" i="0"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AU" sz="2400" b="1" dirty="0" smtClean="0">
                        <a:solidFill>
                          <a:schemeClr val="bg1"/>
                        </a:solidFill>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AU" sz="2400" b="1" dirty="0" smtClean="0">
                          <a:solidFill>
                            <a:schemeClr val="bg1"/>
                          </a:solidFill>
                        </a:rPr>
                        <a:t>48%</a:t>
                      </a:r>
                      <a:endParaRPr lang="en-AU" sz="2400" b="1" dirty="0" smtClean="0">
                        <a:solidFill>
                          <a:schemeClr val="bg1"/>
                        </a:solidFill>
                        <a:latin typeface="Calibri"/>
                        <a:ea typeface="Calibri"/>
                        <a:cs typeface="Times New Roman"/>
                      </a:endParaRPr>
                    </a:p>
                  </a:txBody>
                  <a:tcPr marL="68580" marR="68580" marT="0" marB="0">
                    <a:solidFill>
                      <a:schemeClr val="accent1">
                        <a:lumMod val="60000"/>
                        <a:lumOff val="40000"/>
                      </a:schemeClr>
                    </a:solidFill>
                  </a:tcPr>
                </a:tc>
              </a:tr>
              <a:tr h="876351">
                <a:tc>
                  <a:txBody>
                    <a:bodyPr/>
                    <a:lstStyle/>
                    <a:p>
                      <a:pPr algn="l">
                        <a:lnSpc>
                          <a:spcPct val="115000"/>
                        </a:lnSpc>
                        <a:spcAft>
                          <a:spcPts val="0"/>
                        </a:spcAft>
                      </a:pPr>
                      <a:r>
                        <a:rPr lang="en-US" sz="2400" b="1" dirty="0">
                          <a:ln>
                            <a:solidFill>
                              <a:srgbClr val="92D050"/>
                            </a:solidFill>
                          </a:ln>
                        </a:rPr>
                        <a:t>                Term 3</a:t>
                      </a:r>
                      <a:endParaRPr lang="en-AU" sz="2400" b="1" dirty="0">
                        <a:ln>
                          <a:solidFill>
                            <a:srgbClr val="92D050"/>
                          </a:solidFill>
                        </a:ln>
                        <a:solidFill>
                          <a:schemeClr val="bg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b="1" dirty="0">
                          <a:solidFill>
                            <a:schemeClr val="bg1"/>
                          </a:solidFill>
                        </a:rPr>
                        <a:t>                    </a:t>
                      </a:r>
                      <a:r>
                        <a:rPr lang="en-US" sz="2400" b="1" dirty="0" smtClean="0">
                          <a:solidFill>
                            <a:schemeClr val="bg1"/>
                          </a:solidFill>
                        </a:rPr>
                        <a:t>36</a:t>
                      </a:r>
                      <a:r>
                        <a:rPr lang="en-US" sz="2400" b="1" dirty="0">
                          <a:solidFill>
                            <a:schemeClr val="bg1"/>
                          </a:solidFill>
                        </a:rPr>
                        <a:t>%                                        </a:t>
                      </a:r>
                      <a:endParaRPr lang="en-AU" sz="2400" b="1"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r>
                        <a:rPr lang="en-US" sz="2400" b="1" dirty="0">
                          <a:solidFill>
                            <a:schemeClr val="bg1"/>
                          </a:solidFill>
                        </a:rPr>
                        <a:t>                         54%</a:t>
                      </a:r>
                      <a:endParaRPr lang="en-AU" sz="2400" b="1"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US" sz="2400" b="1" dirty="0">
                        <a:solidFill>
                          <a:schemeClr val="bg1"/>
                        </a:solidFill>
                      </a:endParaRPr>
                    </a:p>
                    <a:p>
                      <a:pPr algn="ctr">
                        <a:lnSpc>
                          <a:spcPct val="115000"/>
                        </a:lnSpc>
                        <a:spcAft>
                          <a:spcPts val="0"/>
                        </a:spcAft>
                      </a:pPr>
                      <a:r>
                        <a:rPr lang="en-US" sz="2400" b="1" dirty="0" smtClean="0">
                          <a:solidFill>
                            <a:schemeClr val="bg1"/>
                          </a:solidFill>
                        </a:rPr>
                        <a:t>51</a:t>
                      </a:r>
                      <a:r>
                        <a:rPr lang="en-US" sz="2400" b="1" dirty="0">
                          <a:solidFill>
                            <a:schemeClr val="bg1"/>
                          </a:solidFill>
                        </a:rPr>
                        <a:t>%</a:t>
                      </a:r>
                      <a:endParaRPr lang="en-AU" sz="2400" b="1" i="0" dirty="0">
                        <a:solidFill>
                          <a:schemeClr val="bg1"/>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AU" sz="2400" b="1" dirty="0" smtClean="0">
                        <a:solidFill>
                          <a:schemeClr val="bg1"/>
                        </a:solidFill>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AU" sz="2400" b="1" dirty="0" smtClean="0">
                          <a:solidFill>
                            <a:schemeClr val="bg1"/>
                          </a:solidFill>
                        </a:rPr>
                        <a:t>55%</a:t>
                      </a:r>
                      <a:endParaRPr lang="en-AU" sz="2400" b="1" dirty="0" smtClean="0">
                        <a:solidFill>
                          <a:schemeClr val="bg1"/>
                        </a:solidFill>
                        <a:latin typeface="Calibri"/>
                        <a:ea typeface="Calibri"/>
                        <a:cs typeface="Times New Roman"/>
                      </a:endParaRPr>
                    </a:p>
                  </a:txBody>
                  <a:tcPr marL="68580" marR="68580" marT="0" marB="0">
                    <a:solidFill>
                      <a:schemeClr val="accent1">
                        <a:lumMod val="60000"/>
                        <a:lumOff val="40000"/>
                      </a:schemeClr>
                    </a:solidFill>
                  </a:tcPr>
                </a:tc>
              </a:tr>
              <a:tr h="759774">
                <a:tc>
                  <a:txBody>
                    <a:bodyPr/>
                    <a:lstStyle/>
                    <a:p>
                      <a:pPr algn="l">
                        <a:lnSpc>
                          <a:spcPct val="115000"/>
                        </a:lnSpc>
                        <a:spcAft>
                          <a:spcPts val="0"/>
                        </a:spcAft>
                      </a:pPr>
                      <a:r>
                        <a:rPr lang="en-US" sz="2400" b="1" dirty="0">
                          <a:ln>
                            <a:solidFill>
                              <a:srgbClr val="92D050"/>
                            </a:solidFill>
                          </a:ln>
                        </a:rPr>
                        <a:t>                Term 4</a:t>
                      </a:r>
                      <a:endParaRPr lang="en-AU" sz="2400" b="1" dirty="0">
                        <a:ln>
                          <a:solidFill>
                            <a:srgbClr val="92D050"/>
                          </a:solidFill>
                        </a:ln>
                        <a:solidFill>
                          <a:schemeClr val="bg2">
                            <a:lumMod val="50000"/>
                          </a:schemeClr>
                        </a:solidFill>
                        <a:latin typeface="+mn-lt"/>
                        <a:ea typeface="Calibri"/>
                        <a:cs typeface="Times New Roman"/>
                      </a:endParaRPr>
                    </a:p>
                  </a:txBody>
                  <a:tcPr marL="68580" marR="68580" marT="0" marB="0"/>
                </a:tc>
                <a:tc>
                  <a:txBody>
                    <a:bodyPr/>
                    <a:lstStyle/>
                    <a:p>
                      <a:pPr algn="ctr">
                        <a:lnSpc>
                          <a:spcPct val="115000"/>
                        </a:lnSpc>
                        <a:spcAft>
                          <a:spcPts val="0"/>
                        </a:spcAft>
                      </a:pPr>
                      <a:endParaRPr lang="en-US" sz="2400" b="1" dirty="0" smtClean="0">
                        <a:solidFill>
                          <a:srgbClr val="00B050"/>
                        </a:solidFill>
                      </a:endParaRPr>
                    </a:p>
                    <a:p>
                      <a:pPr algn="ctr">
                        <a:lnSpc>
                          <a:spcPct val="115000"/>
                        </a:lnSpc>
                        <a:spcAft>
                          <a:spcPts val="0"/>
                        </a:spcAft>
                      </a:pPr>
                      <a:r>
                        <a:rPr lang="en-US" sz="2400" b="1" dirty="0" smtClean="0">
                          <a:solidFill>
                            <a:srgbClr val="00B050"/>
                          </a:solidFill>
                        </a:rPr>
                        <a:t>55</a:t>
                      </a:r>
                      <a:r>
                        <a:rPr lang="en-US" sz="2400" b="1" dirty="0">
                          <a:solidFill>
                            <a:srgbClr val="00B050"/>
                          </a:solidFill>
                        </a:rPr>
                        <a:t>%</a:t>
                      </a:r>
                      <a:endParaRPr lang="en-AU" sz="2400" b="1" dirty="0">
                        <a:solidFill>
                          <a:srgbClr val="00B050"/>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US" sz="2400" b="1" dirty="0" smtClean="0">
                        <a:solidFill>
                          <a:srgbClr val="00B050"/>
                        </a:solidFill>
                      </a:endParaRPr>
                    </a:p>
                    <a:p>
                      <a:pPr algn="ctr">
                        <a:lnSpc>
                          <a:spcPct val="115000"/>
                        </a:lnSpc>
                        <a:spcAft>
                          <a:spcPts val="0"/>
                        </a:spcAft>
                      </a:pPr>
                      <a:r>
                        <a:rPr lang="en-US" sz="2400" b="1" dirty="0" smtClean="0">
                          <a:solidFill>
                            <a:srgbClr val="00B050"/>
                          </a:solidFill>
                        </a:rPr>
                        <a:t>59%</a:t>
                      </a:r>
                      <a:endParaRPr lang="en-AU" sz="2400" b="1" dirty="0">
                        <a:solidFill>
                          <a:srgbClr val="00B050"/>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US" sz="2400" b="1" dirty="0" smtClean="0">
                        <a:solidFill>
                          <a:srgbClr val="00B050"/>
                        </a:solidFill>
                      </a:endParaRPr>
                    </a:p>
                    <a:p>
                      <a:pPr algn="ctr">
                        <a:lnSpc>
                          <a:spcPct val="115000"/>
                        </a:lnSpc>
                        <a:spcAft>
                          <a:spcPts val="0"/>
                        </a:spcAft>
                      </a:pPr>
                      <a:r>
                        <a:rPr lang="en-US" sz="2400" b="1" dirty="0" smtClean="0">
                          <a:solidFill>
                            <a:srgbClr val="00B050"/>
                          </a:solidFill>
                        </a:rPr>
                        <a:t>62</a:t>
                      </a:r>
                      <a:r>
                        <a:rPr lang="en-US" sz="2400" b="1" dirty="0">
                          <a:solidFill>
                            <a:srgbClr val="00B050"/>
                          </a:solidFill>
                        </a:rPr>
                        <a:t>%</a:t>
                      </a:r>
                      <a:endParaRPr lang="en-AU" sz="2400" b="1" dirty="0">
                        <a:solidFill>
                          <a:srgbClr val="00B050"/>
                        </a:solidFill>
                        <a:latin typeface="Calibri"/>
                        <a:ea typeface="Calibri"/>
                        <a:cs typeface="Times New Roman"/>
                      </a:endParaRPr>
                    </a:p>
                  </a:txBody>
                  <a:tcPr marL="68580" marR="68580" marT="0" marB="0">
                    <a:solidFill>
                      <a:schemeClr val="accent1">
                        <a:lumMod val="60000"/>
                        <a:lumOff val="40000"/>
                      </a:schemeClr>
                    </a:solidFill>
                  </a:tcPr>
                </a:tc>
                <a:tc>
                  <a:txBody>
                    <a:bodyPr/>
                    <a:lstStyle/>
                    <a:p>
                      <a:pPr algn="ctr">
                        <a:lnSpc>
                          <a:spcPct val="115000"/>
                        </a:lnSpc>
                        <a:spcAft>
                          <a:spcPts val="0"/>
                        </a:spcAft>
                      </a:pPr>
                      <a:endParaRPr lang="en-AU" sz="2400" b="1" dirty="0" smtClean="0">
                        <a:solidFill>
                          <a:srgbClr val="00B050"/>
                        </a:solidFill>
                      </a:endParaRPr>
                    </a:p>
                    <a:p>
                      <a:pPr algn="ctr">
                        <a:lnSpc>
                          <a:spcPct val="115000"/>
                        </a:lnSpc>
                        <a:spcAft>
                          <a:spcPts val="0"/>
                        </a:spcAft>
                      </a:pPr>
                      <a:r>
                        <a:rPr lang="en-AU" sz="2400" b="1" dirty="0" smtClean="0">
                          <a:solidFill>
                            <a:srgbClr val="0070C0"/>
                          </a:solidFill>
                        </a:rPr>
                        <a:t>68%</a:t>
                      </a:r>
                      <a:endParaRPr lang="en-AU" sz="2400" b="1" dirty="0">
                        <a:solidFill>
                          <a:srgbClr val="0070C0"/>
                        </a:solidFill>
                        <a:latin typeface="+mn-lt"/>
                        <a:ea typeface="Calibri"/>
                        <a:cs typeface="Times New Roman"/>
                      </a:endParaRPr>
                    </a:p>
                  </a:txBody>
                  <a:tcPr marL="68580" marR="68580" marT="0" marB="0">
                    <a:solidFill>
                      <a:schemeClr val="accent1">
                        <a:lumMod val="60000"/>
                        <a:lumOff val="40000"/>
                      </a:schemeClr>
                    </a:solidFill>
                  </a:tcPr>
                </a:tc>
              </a:tr>
            </a:tbl>
          </a:graphicData>
        </a:graphic>
      </p:graphicFrame>
      <p:sp>
        <p:nvSpPr>
          <p:cNvPr id="6" name="Rectangle 5"/>
          <p:cNvSpPr/>
          <p:nvPr/>
        </p:nvSpPr>
        <p:spPr>
          <a:xfrm>
            <a:off x="468313" y="1341438"/>
            <a:ext cx="8207375" cy="646112"/>
          </a:xfrm>
          <a:prstGeom prst="rect">
            <a:avLst/>
          </a:prstGeom>
        </p:spPr>
        <p:txBody>
          <a:bodyPr>
            <a:spAutoFit/>
          </a:bodyPr>
          <a:lstStyle/>
          <a:p>
            <a:pPr>
              <a:defRPr/>
            </a:pPr>
            <a:r>
              <a:rPr lang="en-AU" dirty="0">
                <a:solidFill>
                  <a:schemeClr val="bg2">
                    <a:lumMod val="40000"/>
                    <a:lumOff val="60000"/>
                  </a:schemeClr>
                </a:solidFill>
              </a:rPr>
              <a:t>School Target- </a:t>
            </a:r>
            <a:r>
              <a:rPr lang="en-AU" b="1" dirty="0"/>
              <a:t>75% </a:t>
            </a:r>
            <a:r>
              <a:rPr lang="en-AU" dirty="0"/>
              <a:t>of all students achieving grade appropriate Reading Benchmarks.</a:t>
            </a:r>
          </a:p>
        </p:txBody>
      </p:sp>
      <p:sp>
        <p:nvSpPr>
          <p:cNvPr id="7" name="Oval 6"/>
          <p:cNvSpPr/>
          <p:nvPr/>
        </p:nvSpPr>
        <p:spPr>
          <a:xfrm>
            <a:off x="7019925" y="5589588"/>
            <a:ext cx="1512888" cy="1079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AU" dirty="0" smtClean="0">
                <a:solidFill>
                  <a:schemeClr val="accent5">
                    <a:lumMod val="40000"/>
                    <a:lumOff val="60000"/>
                  </a:schemeClr>
                </a:solidFill>
              </a:rPr>
              <a:t>Planning for Change</a:t>
            </a:r>
            <a:endParaRPr lang="en-AU" dirty="0">
              <a:solidFill>
                <a:schemeClr val="accent5">
                  <a:lumMod val="40000"/>
                  <a:lumOff val="60000"/>
                </a:schemeClr>
              </a:solidFill>
            </a:endParaRPr>
          </a:p>
        </p:txBody>
      </p:sp>
      <p:sp>
        <p:nvSpPr>
          <p:cNvPr id="33794" name="Content Placeholder 2"/>
          <p:cNvSpPr>
            <a:spLocks noGrp="1"/>
          </p:cNvSpPr>
          <p:nvPr>
            <p:ph idx="1"/>
          </p:nvPr>
        </p:nvSpPr>
        <p:spPr>
          <a:xfrm>
            <a:off x="395288" y="1341438"/>
            <a:ext cx="8229600" cy="5111750"/>
          </a:xfrm>
        </p:spPr>
        <p:txBody>
          <a:bodyPr/>
          <a:lstStyle/>
          <a:p>
            <a:pPr>
              <a:buFont typeface="Arial" charset="0"/>
              <a:buNone/>
            </a:pPr>
            <a:r>
              <a:rPr lang="en-AU" sz="1800" smtClean="0"/>
              <a:t> </a:t>
            </a:r>
            <a:r>
              <a:rPr lang="en-AU" sz="2000" smtClean="0"/>
              <a:t>For assessment data to have a significant impact there had to be change.</a:t>
            </a:r>
          </a:p>
          <a:p>
            <a:pPr>
              <a:buFont typeface="Arial" charset="0"/>
              <a:buNone/>
            </a:pPr>
            <a:endParaRPr lang="en-AU" sz="1800" smtClean="0"/>
          </a:p>
          <a:p>
            <a:r>
              <a:rPr lang="en-AU" sz="2400" smtClean="0"/>
              <a:t>‘ Teacher  Enquiry and Knowledge Building  Cycles’ –professional  dialogue/professional development.</a:t>
            </a:r>
          </a:p>
          <a:p>
            <a:endParaRPr lang="en-AU" sz="2400" smtClean="0"/>
          </a:p>
          <a:p>
            <a:r>
              <a:rPr lang="en-AU" sz="2400" smtClean="0"/>
              <a:t>A better understanding of skills and knowledge required at each stage of development </a:t>
            </a:r>
          </a:p>
          <a:p>
            <a:endParaRPr lang="en-AU" sz="2400" smtClean="0"/>
          </a:p>
          <a:p>
            <a:r>
              <a:rPr lang="en-AU" sz="2400" smtClean="0"/>
              <a:t>Linking assessment to outcomes -Rubrics-specific criteria</a:t>
            </a:r>
          </a:p>
          <a:p>
            <a:endParaRPr lang="en-AU" sz="2400" smtClean="0"/>
          </a:p>
          <a:p>
            <a:r>
              <a:rPr lang="en-AU" sz="2400" smtClean="0"/>
              <a:t>Learning goals in IEPs are clear to both teacher and student</a:t>
            </a:r>
          </a:p>
          <a:p>
            <a:pPr>
              <a:buFont typeface="Arial" charset="0"/>
              <a:buNone/>
            </a:pPr>
            <a:endParaRPr lang="en-AU"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AU" dirty="0" smtClean="0">
                <a:solidFill>
                  <a:schemeClr val="accent5">
                    <a:lumMod val="40000"/>
                    <a:lumOff val="60000"/>
                  </a:schemeClr>
                </a:solidFill>
              </a:rPr>
              <a:t>Planning for Change</a:t>
            </a:r>
            <a:endParaRPr lang="en-AU" dirty="0">
              <a:solidFill>
                <a:schemeClr val="accent5">
                  <a:lumMod val="40000"/>
                  <a:lumOff val="60000"/>
                </a:schemeClr>
              </a:solidFill>
            </a:endParaRPr>
          </a:p>
        </p:txBody>
      </p:sp>
      <p:sp>
        <p:nvSpPr>
          <p:cNvPr id="35842" name="Content Placeholder 3"/>
          <p:cNvSpPr>
            <a:spLocks noGrp="1"/>
          </p:cNvSpPr>
          <p:nvPr>
            <p:ph idx="1"/>
          </p:nvPr>
        </p:nvSpPr>
        <p:spPr/>
        <p:txBody>
          <a:bodyPr/>
          <a:lstStyle/>
          <a:p>
            <a:r>
              <a:rPr lang="en-AU" smtClean="0"/>
              <a:t>Providing explicit feedback for areas of improvement</a:t>
            </a:r>
          </a:p>
          <a:p>
            <a:pPr>
              <a:buFont typeface="Arial" charset="0"/>
              <a:buNone/>
            </a:pPr>
            <a:endParaRPr lang="en-AU" smtClean="0"/>
          </a:p>
          <a:p>
            <a:r>
              <a:rPr lang="en-AU" smtClean="0"/>
              <a:t>Pre an post testing</a:t>
            </a:r>
          </a:p>
          <a:p>
            <a:endParaRPr lang="en-AU" smtClean="0"/>
          </a:p>
          <a:p>
            <a:r>
              <a:rPr lang="en-AU" smtClean="0"/>
              <a:t>Strategic resourcing </a:t>
            </a:r>
          </a:p>
          <a:p>
            <a:pPr>
              <a:buFont typeface="Arial" charset="0"/>
              <a:buNone/>
            </a:pPr>
            <a:endParaRPr lang="en-AU" sz="2400" smtClean="0"/>
          </a:p>
          <a:p>
            <a:endParaRPr lang="en-AU"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435975" cy="1398587"/>
          </a:xfrm>
        </p:spPr>
        <p:txBody>
          <a:bodyPr rtlCol="0">
            <a:normAutofit/>
          </a:bodyPr>
          <a:lstStyle/>
          <a:p>
            <a:pPr fontAlgn="auto">
              <a:spcAft>
                <a:spcPts val="0"/>
              </a:spcAft>
              <a:defRPr/>
            </a:pPr>
            <a:r>
              <a:rPr lang="en-AU" dirty="0" smtClean="0">
                <a:solidFill>
                  <a:schemeClr val="accent5">
                    <a:lumMod val="40000"/>
                    <a:lumOff val="60000"/>
                  </a:schemeClr>
                </a:solidFill>
              </a:rPr>
              <a:t>Using Data at the Classroom Level</a:t>
            </a:r>
            <a:endParaRPr lang="en-AU" dirty="0">
              <a:solidFill>
                <a:schemeClr val="accent5">
                  <a:lumMod val="40000"/>
                  <a:lumOff val="60000"/>
                </a:schemeClr>
              </a:solidFill>
            </a:endParaRPr>
          </a:p>
        </p:txBody>
      </p:sp>
      <p:sp>
        <p:nvSpPr>
          <p:cNvPr id="37890" name="Content Placeholder 2"/>
          <p:cNvSpPr>
            <a:spLocks noGrp="1"/>
          </p:cNvSpPr>
          <p:nvPr>
            <p:ph idx="1"/>
          </p:nvPr>
        </p:nvSpPr>
        <p:spPr>
          <a:xfrm>
            <a:off x="395288" y="1557338"/>
            <a:ext cx="8569325" cy="5040312"/>
          </a:xfrm>
        </p:spPr>
        <p:txBody>
          <a:bodyPr/>
          <a:lstStyle/>
          <a:p>
            <a:r>
              <a:rPr lang="en-AU" smtClean="0"/>
              <a:t>Data at the classroom level improved teachers’ understanding of student needs. </a:t>
            </a:r>
          </a:p>
          <a:p>
            <a:r>
              <a:rPr lang="en-AU" smtClean="0"/>
              <a:t>Classroom data- not restricted to formal </a:t>
            </a:r>
            <a:r>
              <a:rPr lang="en-AU" b="1" smtClean="0"/>
              <a:t>assessment of learning </a:t>
            </a:r>
            <a:r>
              <a:rPr lang="en-AU" smtClean="0"/>
              <a:t>but included </a:t>
            </a:r>
            <a:r>
              <a:rPr lang="en-AU" b="1" smtClean="0"/>
              <a:t>assessment for learning</a:t>
            </a:r>
            <a:r>
              <a:rPr lang="en-AU" smtClean="0"/>
              <a:t> and </a:t>
            </a:r>
            <a:r>
              <a:rPr lang="en-AU" b="1" smtClean="0"/>
              <a:t>as learning</a:t>
            </a:r>
            <a:r>
              <a:rPr lang="en-AU" smtClean="0"/>
              <a:t>.</a:t>
            </a:r>
          </a:p>
          <a:p>
            <a:r>
              <a:rPr lang="en-AU" smtClean="0"/>
              <a:t>Variety of learning data - observations, students' responses to questions in the classroom, rubrics, checklists, test scores and other measures of student work.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AU" dirty="0" smtClean="0">
                <a:solidFill>
                  <a:schemeClr val="accent5">
                    <a:lumMod val="40000"/>
                    <a:lumOff val="60000"/>
                  </a:schemeClr>
                </a:solidFill>
              </a:rPr>
              <a:t>Using  Rubrics- Learning Tool</a:t>
            </a:r>
            <a:endParaRPr lang="en-AU" dirty="0">
              <a:solidFill>
                <a:schemeClr val="accent5">
                  <a:lumMod val="40000"/>
                  <a:lumOff val="60000"/>
                </a:schemeClr>
              </a:solidFill>
            </a:endParaRP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sz="2800" dirty="0" smtClean="0"/>
              <a:t>Provides a whole school Reading Comprehension assessment task.</a:t>
            </a:r>
          </a:p>
          <a:p>
            <a:pPr fontAlgn="auto">
              <a:spcAft>
                <a:spcPts val="0"/>
              </a:spcAft>
              <a:buFont typeface="Arial" pitchFamily="34" charset="0"/>
              <a:buChar char="•"/>
              <a:defRPr/>
            </a:pPr>
            <a:r>
              <a:rPr lang="en-US" sz="2800" dirty="0" smtClean="0"/>
              <a:t> Provides ‘Consistent Teacher Judgment’ when assessing.</a:t>
            </a:r>
          </a:p>
          <a:p>
            <a:pPr fontAlgn="auto">
              <a:spcAft>
                <a:spcPts val="0"/>
              </a:spcAft>
              <a:buFont typeface="Arial" pitchFamily="34" charset="0"/>
              <a:buChar char="•"/>
              <a:defRPr/>
            </a:pPr>
            <a:r>
              <a:rPr lang="en-US" sz="2800" dirty="0" smtClean="0"/>
              <a:t>Raises student expectations and understanding of skills</a:t>
            </a:r>
          </a:p>
          <a:p>
            <a:pPr fontAlgn="auto">
              <a:spcAft>
                <a:spcPts val="0"/>
              </a:spcAft>
              <a:buFont typeface="Arial" pitchFamily="34" charset="0"/>
              <a:buChar char="•"/>
              <a:defRPr/>
            </a:pPr>
            <a:r>
              <a:rPr lang="en-US" sz="2800" dirty="0" smtClean="0"/>
              <a:t>Provides an assessment tool to track and measure progress at student level, group level as well as whole school level.</a:t>
            </a:r>
          </a:p>
          <a:p>
            <a:pPr fontAlgn="auto">
              <a:spcAft>
                <a:spcPts val="0"/>
              </a:spcAft>
              <a:buFont typeface="Arial" pitchFamily="34" charset="0"/>
              <a:buChar char="•"/>
              <a:defRPr/>
            </a:pPr>
            <a:r>
              <a:rPr lang="en-US" sz="2800" dirty="0" smtClean="0"/>
              <a:t>Identifies areas of need in Comprehension which assists future planning.</a:t>
            </a:r>
          </a:p>
          <a:p>
            <a:pPr fontAlgn="auto">
              <a:spcAft>
                <a:spcPts val="0"/>
              </a:spcAft>
              <a:buFont typeface="Arial" pitchFamily="34" charset="0"/>
              <a:buChar char="•"/>
              <a:defRPr/>
            </a:pPr>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229600" cy="1398588"/>
          </a:xfrm>
        </p:spPr>
        <p:txBody>
          <a:bodyPr rtlCol="0">
            <a:normAutofit/>
          </a:bodyPr>
          <a:lstStyle/>
          <a:p>
            <a:pPr fontAlgn="auto">
              <a:spcAft>
                <a:spcPts val="0"/>
              </a:spcAft>
              <a:defRPr/>
            </a:pPr>
            <a:r>
              <a:rPr lang="en-AU" dirty="0" smtClean="0">
                <a:solidFill>
                  <a:schemeClr val="accent5">
                    <a:lumMod val="40000"/>
                    <a:lumOff val="60000"/>
                  </a:schemeClr>
                </a:solidFill>
              </a:rPr>
              <a:t>Rubric- Comprehension</a:t>
            </a:r>
            <a:endParaRPr lang="en-AU" dirty="0">
              <a:solidFill>
                <a:schemeClr val="accent5">
                  <a:lumMod val="40000"/>
                  <a:lumOff val="60000"/>
                </a:schemeClr>
              </a:solidFill>
            </a:endParaRPr>
          </a:p>
        </p:txBody>
      </p:sp>
      <p:pic>
        <p:nvPicPr>
          <p:cNvPr id="41986" name="Picture 2" descr="C:\Users\Catherine\Pictures\My Scans\2011-05 (May)\scan0002.jpg"/>
          <p:cNvPicPr>
            <a:picLocks noChangeAspect="1" noChangeArrowheads="1"/>
          </p:cNvPicPr>
          <p:nvPr/>
        </p:nvPicPr>
        <p:blipFill>
          <a:blip r:embed="rId3" cstate="screen"/>
          <a:srcRect/>
          <a:stretch>
            <a:fillRect/>
          </a:stretch>
        </p:blipFill>
        <p:spPr bwMode="auto">
          <a:xfrm>
            <a:off x="0" y="1160463"/>
            <a:ext cx="9144000" cy="673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79388" y="2636838"/>
            <a:ext cx="8820150" cy="1398587"/>
          </a:xfrm>
        </p:spPr>
        <p:txBody>
          <a:bodyPr/>
          <a:lstStyle/>
          <a:p>
            <a:r>
              <a:rPr lang="en-AU" smtClean="0"/>
              <a:t>Acting on Data – Asking Questions</a:t>
            </a:r>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AU" dirty="0" smtClean="0">
                <a:solidFill>
                  <a:schemeClr val="accent5">
                    <a:lumMod val="40000"/>
                    <a:lumOff val="60000"/>
                  </a:schemeClr>
                </a:solidFill>
              </a:rPr>
              <a:t>Feedback for Improvement</a:t>
            </a:r>
            <a:endParaRPr lang="en-AU" dirty="0">
              <a:solidFill>
                <a:schemeClr val="accent5">
                  <a:lumMod val="40000"/>
                  <a:lumOff val="60000"/>
                </a:schemeClr>
              </a:solidFill>
            </a:endParaRPr>
          </a:p>
        </p:txBody>
      </p:sp>
      <p:sp>
        <p:nvSpPr>
          <p:cNvPr id="3" name="Content Placeholder 2"/>
          <p:cNvSpPr>
            <a:spLocks noGrp="1"/>
          </p:cNvSpPr>
          <p:nvPr>
            <p:ph idx="1"/>
          </p:nvPr>
        </p:nvSpPr>
        <p:spPr>
          <a:xfrm>
            <a:off x="468313" y="1989138"/>
            <a:ext cx="8229600" cy="3268662"/>
          </a:xfrm>
        </p:spPr>
        <p:txBody>
          <a:bodyPr rtlCol="0">
            <a:normAutofit/>
          </a:bodyPr>
          <a:lstStyle/>
          <a:p>
            <a:pPr fontAlgn="auto">
              <a:spcAft>
                <a:spcPts val="0"/>
              </a:spcAft>
              <a:buFont typeface="Arial" pitchFamily="34" charset="0"/>
              <a:buChar char="•"/>
              <a:defRPr/>
            </a:pPr>
            <a:r>
              <a:rPr lang="en-AU" i="1" dirty="0" smtClean="0"/>
              <a:t>The main requirement is that feedback should direct attention to an achievable gap between desired and actual performance.</a:t>
            </a:r>
          </a:p>
          <a:p>
            <a:pPr fontAlgn="auto">
              <a:spcAft>
                <a:spcPts val="0"/>
              </a:spcAft>
              <a:buFont typeface="Arial" pitchFamily="34" charset="0"/>
              <a:buNone/>
              <a:defRPr/>
            </a:pPr>
            <a:r>
              <a:rPr lang="en-AU" i="1" dirty="0" smtClean="0"/>
              <a:t>                                                       </a:t>
            </a:r>
            <a:r>
              <a:rPr lang="en-AU" i="1" dirty="0" smtClean="0">
                <a:solidFill>
                  <a:schemeClr val="accent5">
                    <a:lumMod val="40000"/>
                    <a:lumOff val="60000"/>
                  </a:schemeClr>
                </a:solidFill>
              </a:rPr>
              <a:t>(</a:t>
            </a:r>
            <a:r>
              <a:rPr lang="en-AU" i="1" dirty="0" err="1" smtClean="0">
                <a:solidFill>
                  <a:schemeClr val="accent5">
                    <a:lumMod val="40000"/>
                    <a:lumOff val="60000"/>
                  </a:schemeClr>
                </a:solidFill>
              </a:rPr>
              <a:t>Visscher</a:t>
            </a:r>
            <a:r>
              <a:rPr lang="en-AU" i="1" dirty="0" smtClean="0">
                <a:solidFill>
                  <a:schemeClr val="accent5">
                    <a:lumMod val="40000"/>
                    <a:lumOff val="60000"/>
                  </a:schemeClr>
                </a:solidFill>
              </a:rPr>
              <a:t> 2002)</a:t>
            </a:r>
            <a:endParaRPr lang="en-AU"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8313" y="2636838"/>
            <a:ext cx="8229600" cy="1143000"/>
          </a:xfrm>
        </p:spPr>
        <p:txBody>
          <a:bodyPr/>
          <a:lstStyle/>
          <a:p>
            <a:r>
              <a:rPr lang="en-AU" smtClean="0"/>
              <a:t>Student Feedback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osemeadowPS MED copy[1].bmp"/>
          <p:cNvPicPr>
            <a:picLocks noGrp="1" noChangeAspect="1" noChangeArrowheads="1"/>
          </p:cNvPicPr>
          <p:nvPr>
            <p:ph idx="1"/>
          </p:nvPr>
        </p:nvPicPr>
        <p:blipFill>
          <a:blip r:embed="rId3" cstate="screen"/>
          <a:srcRect/>
          <a:stretch>
            <a:fillRect/>
          </a:stretch>
        </p:blipFill>
        <p:spPr>
          <a:xfrm>
            <a:off x="611560" y="0"/>
            <a:ext cx="7992888" cy="6858000"/>
          </a:xfrm>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atherine\AppData\Local\Microsoft\Windows\Temporary Internet Files\Content.IE5\70UGPK36\MPj039983600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916832" cy="1916832"/>
          </a:xfrm>
          <a:prstGeom prst="rect">
            <a:avLst/>
          </a:prstGeom>
          <a:ln>
            <a:noFill/>
          </a:ln>
          <a:effectLst>
            <a:softEdge rad="112500"/>
          </a:effectLst>
        </p:spPr>
      </p:pic>
      <p:sp>
        <p:nvSpPr>
          <p:cNvPr id="2" name="Title 1"/>
          <p:cNvSpPr>
            <a:spLocks noGrp="1"/>
          </p:cNvSpPr>
          <p:nvPr>
            <p:ph type="title"/>
          </p:nvPr>
        </p:nvSpPr>
        <p:spPr>
          <a:xfrm>
            <a:off x="468313" y="0"/>
            <a:ext cx="8229600" cy="1052513"/>
          </a:xfrm>
        </p:spPr>
        <p:txBody>
          <a:bodyPr rtlCol="0">
            <a:normAutofit/>
          </a:bodyPr>
          <a:lstStyle/>
          <a:p>
            <a:pPr marL="484632" fontAlgn="auto">
              <a:spcAft>
                <a:spcPts val="0"/>
              </a:spcAft>
              <a:defRPr/>
            </a:pPr>
            <a:r>
              <a:rPr lang="en-AU" dirty="0" smtClean="0">
                <a:solidFill>
                  <a:schemeClr val="accent1">
                    <a:tint val="83000"/>
                    <a:satMod val="150000"/>
                  </a:schemeClr>
                </a:solidFill>
              </a:rPr>
              <a:t>Sustaining Change</a:t>
            </a:r>
            <a:endParaRPr lang="en-AU" dirty="0">
              <a:solidFill>
                <a:schemeClr val="accent1">
                  <a:tint val="83000"/>
                  <a:satMod val="150000"/>
                </a:schemeClr>
              </a:solidFill>
            </a:endParaRPr>
          </a:p>
        </p:txBody>
      </p:sp>
      <p:sp>
        <p:nvSpPr>
          <p:cNvPr id="15363" name="Content Placeholder 2"/>
          <p:cNvSpPr>
            <a:spLocks noGrp="1"/>
          </p:cNvSpPr>
          <p:nvPr>
            <p:ph idx="1"/>
          </p:nvPr>
        </p:nvSpPr>
        <p:spPr>
          <a:xfrm>
            <a:off x="1692275" y="1125538"/>
            <a:ext cx="8351838" cy="5732462"/>
          </a:xfrm>
        </p:spPr>
        <p:txBody>
          <a:bodyPr rtlCol="0">
            <a:normAutofit fontScale="62500" lnSpcReduction="20000"/>
          </a:bodyPr>
          <a:lstStyle/>
          <a:p>
            <a:pPr fontAlgn="auto">
              <a:spcAft>
                <a:spcPts val="0"/>
              </a:spcAft>
              <a:buFont typeface="Wingdings 2" pitchFamily="18" charset="2"/>
              <a:buNone/>
              <a:defRPr/>
            </a:pPr>
            <a:r>
              <a:rPr lang="en-AU" sz="4000" dirty="0" smtClean="0">
                <a:solidFill>
                  <a:schemeClr val="accent5">
                    <a:lumMod val="60000"/>
                    <a:lumOff val="40000"/>
                  </a:schemeClr>
                </a:solidFill>
                <a:latin typeface="Adobe Fangsong Std R" pitchFamily="18" charset="-128"/>
                <a:ea typeface="Adobe Fangsong Std R" pitchFamily="18" charset="-128"/>
                <a:cs typeface="Aharoni" pitchFamily="2" charset="-79"/>
              </a:rPr>
              <a:t>Whole school processes and structures </a:t>
            </a:r>
          </a:p>
          <a:p>
            <a:pPr fontAlgn="auto">
              <a:spcAft>
                <a:spcPts val="0"/>
              </a:spcAft>
              <a:buFont typeface="Arial" pitchFamily="34" charset="0"/>
              <a:buChar char="•"/>
              <a:defRPr/>
            </a:pPr>
            <a:r>
              <a:rPr lang="en-AU" sz="2800" dirty="0" smtClean="0">
                <a:latin typeface="Adobe Fangsong Std R" pitchFamily="18" charset="-128"/>
                <a:ea typeface="Adobe Fangsong Std R" pitchFamily="18" charset="-128"/>
                <a:cs typeface="Aharoni" pitchFamily="2" charset="-79"/>
              </a:rPr>
              <a:t> </a:t>
            </a:r>
            <a:r>
              <a:rPr lang="en-AU" dirty="0" smtClean="0">
                <a:latin typeface="Adobe Fangsong Std R" pitchFamily="18" charset="-128"/>
                <a:ea typeface="Adobe Fangsong Std R" pitchFamily="18" charset="-128"/>
                <a:cs typeface="Aharoni" pitchFamily="2" charset="-79"/>
              </a:rPr>
              <a:t>Assessment Policy-assessment embedded</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Feedback to students, parents and community</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Whole grade/stage collaborative planning time</a:t>
            </a:r>
          </a:p>
          <a:p>
            <a:pPr fontAlgn="auto">
              <a:spcAft>
                <a:spcPts val="0"/>
              </a:spcAft>
              <a:buFont typeface="Arial" pitchFamily="34" charset="0"/>
              <a:buNone/>
              <a:defRPr/>
            </a:pPr>
            <a:endParaRPr lang="en-AU" sz="17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None/>
              <a:defRPr/>
            </a:pPr>
            <a:r>
              <a:rPr lang="en-AU" sz="4000" dirty="0" smtClean="0">
                <a:solidFill>
                  <a:schemeClr val="accent5">
                    <a:lumMod val="60000"/>
                    <a:lumOff val="40000"/>
                  </a:schemeClr>
                </a:solidFill>
                <a:latin typeface="Adobe Fangsong Std R" pitchFamily="18" charset="-128"/>
                <a:ea typeface="Adobe Fangsong Std R" pitchFamily="18" charset="-128"/>
                <a:cs typeface="Aharoni" pitchFamily="2" charset="-79"/>
              </a:rPr>
              <a:t>Promoting a Culture of Learning</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Team teaching/classroom observations/lesson feedback</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Regular sharing of resources and effective practices</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LST – sharing expertise</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Learning from others- School Networks</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Professional development based on teacher needs</a:t>
            </a:r>
          </a:p>
          <a:p>
            <a:pPr fontAlgn="auto">
              <a:spcAft>
                <a:spcPts val="0"/>
              </a:spcAft>
              <a:buFont typeface="Arial" pitchFamily="34" charset="0"/>
              <a:buNone/>
              <a:defRPr/>
            </a:pPr>
            <a:endParaRPr lang="en-AU" sz="17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None/>
              <a:defRPr/>
            </a:pPr>
            <a:r>
              <a:rPr lang="en-AU" sz="4000" dirty="0" smtClean="0">
                <a:solidFill>
                  <a:schemeClr val="accent5">
                    <a:lumMod val="60000"/>
                    <a:lumOff val="40000"/>
                  </a:schemeClr>
                </a:solidFill>
                <a:latin typeface="Adobe Fangsong Std R" pitchFamily="18" charset="-128"/>
                <a:ea typeface="Adobe Fangsong Std R" pitchFamily="18" charset="-128"/>
                <a:cs typeface="Aharoni" pitchFamily="2" charset="-79"/>
              </a:rPr>
              <a:t>Shared responsibility and accountability</a:t>
            </a:r>
          </a:p>
          <a:p>
            <a:pPr fontAlgn="auto">
              <a:spcAft>
                <a:spcPts val="0"/>
              </a:spcAft>
              <a:buFont typeface="Arial" pitchFamily="34" charset="0"/>
              <a:buChar char="•"/>
              <a:defRPr/>
            </a:pPr>
            <a:r>
              <a:rPr lang="en-AU" sz="3000" dirty="0" smtClean="0">
                <a:latin typeface="Adobe Fangsong Std R" pitchFamily="18" charset="-128"/>
                <a:ea typeface="Adobe Fangsong Std R" pitchFamily="18" charset="-128"/>
                <a:cs typeface="Aharoni" pitchFamily="2" charset="-79"/>
              </a:rPr>
              <a:t> </a:t>
            </a:r>
            <a:r>
              <a:rPr lang="en-AU" dirty="0" smtClean="0">
                <a:latin typeface="Adobe Fangsong Std R" pitchFamily="18" charset="-128"/>
                <a:ea typeface="Adobe Fangsong Std R" pitchFamily="18" charset="-128"/>
                <a:cs typeface="Aharoni" pitchFamily="2" charset="-79"/>
              </a:rPr>
              <a:t>Shared vision, beliefs and understandings</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High standards and expectations</a:t>
            </a:r>
          </a:p>
          <a:p>
            <a:pPr fontAlgn="auto">
              <a:spcAft>
                <a:spcPts val="0"/>
              </a:spcAft>
              <a:buFont typeface="Arial" pitchFamily="34" charset="0"/>
              <a:buChar char="•"/>
              <a:defRPr/>
            </a:pPr>
            <a:r>
              <a:rPr lang="en-AU" dirty="0" smtClean="0">
                <a:latin typeface="Adobe Fangsong Std R" pitchFamily="18" charset="-128"/>
                <a:ea typeface="Adobe Fangsong Std R" pitchFamily="18" charset="-128"/>
                <a:cs typeface="Aharoni" pitchFamily="2" charset="-79"/>
              </a:rPr>
              <a:t>Common goals and clear directions</a:t>
            </a:r>
          </a:p>
          <a:p>
            <a:pPr fontAlgn="auto">
              <a:spcAft>
                <a:spcPts val="0"/>
              </a:spcAft>
              <a:buFont typeface="Arial" pitchFamily="34" charset="0"/>
              <a:buChar char="•"/>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Char char="•"/>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None/>
              <a:defRPr/>
            </a:pPr>
            <a:r>
              <a:rPr lang="en-AU" sz="2800" dirty="0" smtClean="0">
                <a:latin typeface="Adobe Fangsong Std R" pitchFamily="18" charset="-128"/>
                <a:ea typeface="Adobe Fangsong Std R" pitchFamily="18" charset="-128"/>
                <a:cs typeface="Aharoni" pitchFamily="2" charset="-79"/>
              </a:rPr>
              <a:t> </a:t>
            </a:r>
          </a:p>
          <a:p>
            <a:pPr fontAlgn="auto">
              <a:spcAft>
                <a:spcPts val="0"/>
              </a:spcAft>
              <a:buFont typeface="Arial" pitchFamily="34" charset="0"/>
              <a:buNone/>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None/>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Char char="•"/>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Char char="•"/>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Arial" pitchFamily="34" charset="0"/>
              <a:buChar char="•"/>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Wingdings 2" pitchFamily="18" charset="2"/>
              <a:buNone/>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Wingdings 2" pitchFamily="18" charset="2"/>
              <a:buNone/>
              <a:defRPr/>
            </a:pPr>
            <a:endParaRPr lang="en-AU" sz="2800" dirty="0" smtClean="0">
              <a:latin typeface="Adobe Fangsong Std R" pitchFamily="18" charset="-128"/>
              <a:ea typeface="Adobe Fangsong Std R" pitchFamily="18" charset="-128"/>
              <a:cs typeface="Aharoni" pitchFamily="2" charset="-79"/>
            </a:endParaRPr>
          </a:p>
          <a:p>
            <a:pPr fontAlgn="auto">
              <a:spcAft>
                <a:spcPts val="0"/>
              </a:spcAft>
              <a:buFont typeface="Wingdings 2" pitchFamily="18" charset="2"/>
              <a:buNone/>
              <a:defRPr/>
            </a:pPr>
            <a:endParaRPr lang="en-A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Catherine\Pictures\My Scans\2011-05 (May)\scan000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50825" y="333375"/>
            <a:ext cx="8569325" cy="633571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692150"/>
            <a:ext cx="7869238" cy="1143000"/>
          </a:xfrm>
        </p:spPr>
        <p:txBody>
          <a:bodyPr rtlCol="0">
            <a:normAutofit/>
          </a:bodyPr>
          <a:lstStyle/>
          <a:p>
            <a:pPr marL="484632" fontAlgn="auto">
              <a:spcAft>
                <a:spcPts val="0"/>
              </a:spcAft>
              <a:defRPr/>
            </a:pPr>
            <a:r>
              <a:rPr lang="en-AU" sz="6000" dirty="0" smtClean="0">
                <a:solidFill>
                  <a:schemeClr val="accent1">
                    <a:tint val="83000"/>
                    <a:satMod val="150000"/>
                  </a:schemeClr>
                </a:solidFill>
              </a:rPr>
              <a:t>The Power of One </a:t>
            </a:r>
            <a:endParaRPr lang="en-AU" sz="6000" dirty="0">
              <a:solidFill>
                <a:schemeClr val="accent1">
                  <a:tint val="83000"/>
                  <a:satMod val="150000"/>
                </a:schemeClr>
              </a:solidFill>
            </a:endParaRPr>
          </a:p>
        </p:txBody>
      </p:sp>
      <p:sp>
        <p:nvSpPr>
          <p:cNvPr id="12291" name="Content Placeholder 2"/>
          <p:cNvSpPr>
            <a:spLocks noGrp="1"/>
          </p:cNvSpPr>
          <p:nvPr>
            <p:ph idx="1"/>
          </p:nvPr>
        </p:nvSpPr>
        <p:spPr>
          <a:xfrm>
            <a:off x="468313" y="2060575"/>
            <a:ext cx="8229600" cy="4572000"/>
          </a:xfrm>
        </p:spPr>
        <p:txBody>
          <a:bodyPr rtlCol="0">
            <a:normAutofit/>
          </a:bodyPr>
          <a:lstStyle/>
          <a:p>
            <a:pPr fontAlgn="auto">
              <a:spcAft>
                <a:spcPts val="0"/>
              </a:spcAft>
              <a:buFont typeface="Arial" pitchFamily="34" charset="0"/>
              <a:buChar char="•"/>
              <a:defRPr/>
            </a:pPr>
            <a:r>
              <a:rPr lang="en-AU" sz="3600" i="1" dirty="0" smtClean="0"/>
              <a:t>             By locating evidence in the classroom … we can influence the major agent that influences student and learning – the teacher</a:t>
            </a:r>
          </a:p>
          <a:p>
            <a:pPr fontAlgn="auto">
              <a:spcAft>
                <a:spcPts val="0"/>
              </a:spcAft>
              <a:buFont typeface="Arial" pitchFamily="34" charset="0"/>
              <a:buNone/>
              <a:defRPr/>
            </a:pPr>
            <a:r>
              <a:rPr lang="en-AU" sz="3600" i="1" dirty="0" smtClean="0">
                <a:solidFill>
                  <a:srgbClr val="92D050"/>
                </a:solidFill>
              </a:rPr>
              <a:t>                                                </a:t>
            </a:r>
            <a:r>
              <a:rPr lang="en-AU" sz="3600" i="1" dirty="0" smtClean="0">
                <a:solidFill>
                  <a:schemeClr val="accent5">
                    <a:lumMod val="60000"/>
                    <a:lumOff val="40000"/>
                  </a:schemeClr>
                </a:solidFill>
              </a:rPr>
              <a:t>Allen (2005)</a:t>
            </a:r>
          </a:p>
          <a:p>
            <a:pPr fontAlgn="auto">
              <a:spcAft>
                <a:spcPts val="0"/>
              </a:spcAft>
              <a:buFont typeface="Arial" pitchFamily="34" charset="0"/>
              <a:buNone/>
              <a:defRPr/>
            </a:pPr>
            <a:r>
              <a:rPr lang="en-AU" sz="3600" i="1" dirty="0" smtClean="0">
                <a:solidFill>
                  <a:srgbClr val="92D050"/>
                </a:solidFill>
              </a:rPr>
              <a:t>                                                                                          </a:t>
            </a:r>
            <a:endParaRPr lang="en-AU" sz="3600" dirty="0" smtClean="0">
              <a:solidFill>
                <a:srgbClr val="92D050"/>
              </a:solidFill>
            </a:endParaRPr>
          </a:p>
        </p:txBody>
      </p:sp>
      <p:sp>
        <p:nvSpPr>
          <p:cNvPr id="50179" name="Content Placeholder 2"/>
          <p:cNvSpPr txBox="1">
            <a:spLocks/>
          </p:cNvSpPr>
          <p:nvPr/>
        </p:nvSpPr>
        <p:spPr bwMode="auto">
          <a:xfrm>
            <a:off x="500063" y="2857500"/>
            <a:ext cx="8229600" cy="4572000"/>
          </a:xfrm>
          <a:prstGeom prst="rect">
            <a:avLst/>
          </a:prstGeom>
          <a:noFill/>
          <a:ln w="9525">
            <a:noFill/>
            <a:miter lim="800000"/>
            <a:headEnd/>
            <a:tailEnd/>
          </a:ln>
        </p:spPr>
        <p:txBody>
          <a:bodyPr/>
          <a:lstStyle/>
          <a:p>
            <a:pPr marL="447675" indent="-382588">
              <a:spcBef>
                <a:spcPct val="20000"/>
              </a:spcBef>
              <a:buClr>
                <a:schemeClr val="accent1"/>
              </a:buClr>
              <a:buSzPct val="80000"/>
              <a:buFont typeface="Wingdings 2" pitchFamily="18" charset="2"/>
              <a:buChar char=""/>
            </a:pPr>
            <a:endParaRPr lang="en-AU" sz="3000">
              <a:latin typeface="Century Gothic" pitchFamily="34" charset="0"/>
            </a:endParaRPr>
          </a:p>
        </p:txBody>
      </p:sp>
      <p:pic>
        <p:nvPicPr>
          <p:cNvPr id="1026" name="Picture 2"/>
          <p:cNvPicPr>
            <a:picLocks noChangeAspect="1" noChangeArrowheads="1"/>
          </p:cNvPicPr>
          <p:nvPr/>
        </p:nvPicPr>
        <p:blipFill>
          <a:blip r:embed="rId2" cstate="screen"/>
          <a:srcRect/>
          <a:stretch>
            <a:fillRect/>
          </a:stretch>
        </p:blipFill>
        <p:spPr bwMode="auto">
          <a:xfrm>
            <a:off x="179513" y="188640"/>
            <a:ext cx="1800200" cy="2699613"/>
          </a:xfrm>
          <a:prstGeom prst="rect">
            <a:avLst/>
          </a:prstGeom>
          <a:ln>
            <a:noFill/>
          </a:ln>
          <a:effectLst>
            <a:softEdge rad="112500"/>
          </a:effectLst>
        </p:spPr>
      </p:pic>
      <p:pic>
        <p:nvPicPr>
          <p:cNvPr id="1028" name="Picture 4"/>
          <p:cNvPicPr>
            <a:picLocks noChangeAspect="1" noChangeArrowheads="1"/>
          </p:cNvPicPr>
          <p:nvPr/>
        </p:nvPicPr>
        <p:blipFill>
          <a:blip r:embed="rId3" cstate="screen"/>
          <a:srcRect/>
          <a:stretch>
            <a:fillRect/>
          </a:stretch>
        </p:blipFill>
        <p:spPr bwMode="auto">
          <a:xfrm>
            <a:off x="7236296" y="4941168"/>
            <a:ext cx="1728192" cy="17281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39750" y="2205038"/>
            <a:ext cx="8229600" cy="1143000"/>
          </a:xfrm>
        </p:spPr>
        <p:txBody>
          <a:bodyPr/>
          <a:lstStyle/>
          <a:p>
            <a:r>
              <a:rPr lang="en-AU" smtClean="0"/>
              <a:t>How will you make a difference?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640763" cy="1143000"/>
          </a:xfrm>
        </p:spPr>
        <p:txBody>
          <a:bodyPr rtlCol="0">
            <a:normAutofit/>
          </a:bodyPr>
          <a:lstStyle/>
          <a:p>
            <a:pPr fontAlgn="auto">
              <a:spcAft>
                <a:spcPts val="0"/>
              </a:spcAft>
              <a:defRPr/>
            </a:pPr>
            <a:r>
              <a:rPr lang="en-AU" dirty="0" smtClean="0">
                <a:solidFill>
                  <a:schemeClr val="accent1">
                    <a:lumMod val="20000"/>
                    <a:lumOff val="80000"/>
                  </a:schemeClr>
                </a:solidFill>
                <a:latin typeface="+mn-lt"/>
              </a:rPr>
              <a:t>21</a:t>
            </a:r>
            <a:r>
              <a:rPr lang="en-AU" baseline="30000" dirty="0" smtClean="0">
                <a:solidFill>
                  <a:schemeClr val="accent1">
                    <a:lumMod val="20000"/>
                    <a:lumOff val="80000"/>
                  </a:schemeClr>
                </a:solidFill>
                <a:latin typeface="+mn-lt"/>
              </a:rPr>
              <a:t>st</a:t>
            </a:r>
            <a:r>
              <a:rPr lang="en-AU" dirty="0" smtClean="0">
                <a:solidFill>
                  <a:schemeClr val="accent1">
                    <a:lumMod val="20000"/>
                    <a:lumOff val="80000"/>
                  </a:schemeClr>
                </a:solidFill>
                <a:latin typeface="+mn-lt"/>
              </a:rPr>
              <a:t> Century – The Information Age</a:t>
            </a:r>
            <a:endParaRPr lang="en-AU" dirty="0">
              <a:solidFill>
                <a:schemeClr val="accent1">
                  <a:lumMod val="20000"/>
                  <a:lumOff val="80000"/>
                </a:schemeClr>
              </a:solidFill>
              <a:latin typeface="+mn-lt"/>
            </a:endParaRPr>
          </a:p>
        </p:txBody>
      </p:sp>
      <p:sp>
        <p:nvSpPr>
          <p:cNvPr id="3" name="Content Placeholder 2"/>
          <p:cNvSpPr>
            <a:spLocks noGrp="1"/>
          </p:cNvSpPr>
          <p:nvPr>
            <p:ph idx="1"/>
          </p:nvPr>
        </p:nvSpPr>
        <p:spPr>
          <a:xfrm>
            <a:off x="457200" y="1600200"/>
            <a:ext cx="8229600" cy="4708525"/>
          </a:xfrm>
        </p:spPr>
        <p:txBody>
          <a:bodyPr rtlCol="0">
            <a:noAutofit/>
          </a:bodyPr>
          <a:lstStyle/>
          <a:p>
            <a:pPr fontAlgn="auto">
              <a:spcAft>
                <a:spcPts val="0"/>
              </a:spcAft>
              <a:buFont typeface="Arial" pitchFamily="34" charset="0"/>
              <a:buNone/>
              <a:defRPr/>
            </a:pPr>
            <a:r>
              <a:rPr lang="en-AU" sz="2400" i="1" dirty="0" smtClean="0"/>
              <a:t>In the past several decades, a great deal has changed. The 21st</a:t>
            </a:r>
          </a:p>
          <a:p>
            <a:pPr fontAlgn="auto">
              <a:spcAft>
                <a:spcPts val="0"/>
              </a:spcAft>
              <a:buFont typeface="Arial" pitchFamily="34" charset="0"/>
              <a:buNone/>
              <a:defRPr/>
            </a:pPr>
            <a:r>
              <a:rPr lang="en-AU" sz="2400" i="1" dirty="0" smtClean="0"/>
              <a:t>century has been dubbed the ‘information age’. There has been</a:t>
            </a:r>
          </a:p>
          <a:p>
            <a:pPr fontAlgn="auto">
              <a:spcAft>
                <a:spcPts val="0"/>
              </a:spcAft>
              <a:buFont typeface="Arial" pitchFamily="34" charset="0"/>
              <a:buNone/>
              <a:defRPr/>
            </a:pPr>
            <a:r>
              <a:rPr lang="en-AU" sz="2400" i="1" dirty="0" smtClean="0"/>
              <a:t> an exponential increase in data and information, and technology</a:t>
            </a:r>
          </a:p>
          <a:p>
            <a:pPr fontAlgn="auto">
              <a:spcAft>
                <a:spcPts val="0"/>
              </a:spcAft>
              <a:buFont typeface="Arial" pitchFamily="34" charset="0"/>
              <a:buNone/>
              <a:defRPr/>
            </a:pPr>
            <a:r>
              <a:rPr lang="en-AU" sz="2400" i="1" dirty="0" smtClean="0"/>
              <a:t> has made it available in raw and unedited forms in a range of</a:t>
            </a:r>
          </a:p>
          <a:p>
            <a:pPr fontAlgn="auto">
              <a:spcAft>
                <a:spcPts val="0"/>
              </a:spcAft>
              <a:buFont typeface="Arial" pitchFamily="34" charset="0"/>
              <a:buNone/>
              <a:defRPr/>
            </a:pPr>
            <a:r>
              <a:rPr lang="en-AU" sz="2400" i="1" dirty="0" smtClean="0"/>
              <a:t> media. Like many others in the society, educators are trying to</a:t>
            </a:r>
          </a:p>
          <a:p>
            <a:pPr fontAlgn="auto">
              <a:spcAft>
                <a:spcPts val="0"/>
              </a:spcAft>
              <a:buFont typeface="Arial" pitchFamily="34" charset="0"/>
              <a:buNone/>
              <a:defRPr/>
            </a:pPr>
            <a:r>
              <a:rPr lang="en-AU" sz="2400" i="1" dirty="0" smtClean="0"/>
              <a:t> come to grips with this vast deluge of new and unfiltered</a:t>
            </a:r>
          </a:p>
          <a:p>
            <a:pPr fontAlgn="auto">
              <a:spcAft>
                <a:spcPts val="0"/>
              </a:spcAft>
              <a:buFont typeface="Arial" pitchFamily="34" charset="0"/>
              <a:buNone/>
              <a:defRPr/>
            </a:pPr>
            <a:r>
              <a:rPr lang="en-AU" sz="2400" i="1" dirty="0" smtClean="0"/>
              <a:t> information, and to find ways to transform this information into</a:t>
            </a:r>
          </a:p>
          <a:p>
            <a:pPr fontAlgn="auto">
              <a:spcAft>
                <a:spcPts val="0"/>
              </a:spcAft>
              <a:buFont typeface="Arial" pitchFamily="34" charset="0"/>
              <a:buNone/>
              <a:defRPr/>
            </a:pPr>
            <a:r>
              <a:rPr lang="en-AU" sz="2400" i="1" dirty="0" smtClean="0"/>
              <a:t> knowledge and ultimately into constructive action.</a:t>
            </a:r>
          </a:p>
          <a:p>
            <a:pPr fontAlgn="auto">
              <a:spcAft>
                <a:spcPts val="0"/>
              </a:spcAft>
              <a:buFont typeface="Arial" pitchFamily="34" charset="0"/>
              <a:buNone/>
              <a:defRPr/>
            </a:pPr>
            <a:r>
              <a:rPr lang="en-AU" sz="2400" i="1" dirty="0" smtClean="0"/>
              <a:t> </a:t>
            </a:r>
          </a:p>
          <a:p>
            <a:pPr fontAlgn="auto">
              <a:spcAft>
                <a:spcPts val="0"/>
              </a:spcAft>
              <a:buFont typeface="Arial" pitchFamily="34" charset="0"/>
              <a:buNone/>
              <a:defRPr/>
            </a:pPr>
            <a:r>
              <a:rPr lang="en-AU" sz="2400" i="1" dirty="0" smtClean="0"/>
              <a:t>                                                                         </a:t>
            </a:r>
            <a:r>
              <a:rPr lang="en-AU" sz="2800" dirty="0" smtClean="0">
                <a:solidFill>
                  <a:schemeClr val="accent5">
                    <a:lumMod val="40000"/>
                    <a:lumOff val="60000"/>
                  </a:schemeClr>
                </a:solidFill>
              </a:rPr>
              <a:t>Earl (2005)</a:t>
            </a:r>
          </a:p>
          <a:p>
            <a:pPr fontAlgn="auto">
              <a:spcAft>
                <a:spcPts val="0"/>
              </a:spcAft>
              <a:buFont typeface="Arial" pitchFamily="34" charset="0"/>
              <a:buNone/>
              <a:defRPr/>
            </a:pPr>
            <a:endParaRPr lang="en-A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rtlCol="0">
            <a:normAutofit/>
          </a:bodyPr>
          <a:lstStyle/>
          <a:p>
            <a:pPr algn="l" fontAlgn="auto">
              <a:spcAft>
                <a:spcPts val="0"/>
              </a:spcAft>
              <a:defRPr/>
            </a:pPr>
            <a:r>
              <a:rPr lang="en-US" sz="4800" dirty="0" smtClean="0">
                <a:solidFill>
                  <a:schemeClr val="accent5">
                    <a:lumMod val="60000"/>
                    <a:lumOff val="40000"/>
                  </a:schemeClr>
                </a:solidFill>
              </a:rPr>
              <a:t>What is Data?</a:t>
            </a:r>
          </a:p>
        </p:txBody>
      </p:sp>
      <p:sp>
        <p:nvSpPr>
          <p:cNvPr id="19458" name="Rectangle 3"/>
          <p:cNvSpPr>
            <a:spLocks noGrp="1" noChangeArrowheads="1"/>
          </p:cNvSpPr>
          <p:nvPr>
            <p:ph idx="1"/>
          </p:nvPr>
        </p:nvSpPr>
        <p:spPr/>
        <p:txBody>
          <a:bodyPr/>
          <a:lstStyle/>
          <a:p>
            <a:pPr>
              <a:lnSpc>
                <a:spcPct val="90000"/>
              </a:lnSpc>
              <a:buFontTx/>
              <a:buNone/>
            </a:pPr>
            <a:r>
              <a:rPr lang="en-US" smtClean="0"/>
              <a:t>According to dictionary.com, data means:</a:t>
            </a:r>
          </a:p>
          <a:p>
            <a:pPr>
              <a:lnSpc>
                <a:spcPct val="90000"/>
              </a:lnSpc>
              <a:buFontTx/>
              <a:buNone/>
            </a:pPr>
            <a:endParaRPr lang="en-US" smtClean="0"/>
          </a:p>
          <a:p>
            <a:pPr>
              <a:lnSpc>
                <a:spcPct val="90000"/>
              </a:lnSpc>
              <a:buFontTx/>
              <a:buNone/>
            </a:pPr>
            <a:r>
              <a:rPr lang="en-US" sz="3600" smtClean="0"/>
              <a:t>   Factual information, especially information for analysis or used to reason or make decisions. </a:t>
            </a:r>
          </a:p>
          <a:p>
            <a:pPr>
              <a:lnSpc>
                <a:spcPct val="90000"/>
              </a:lnSpc>
              <a:buFontTx/>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dirty="0" smtClean="0">
                <a:solidFill>
                  <a:schemeClr val="accent5">
                    <a:lumMod val="60000"/>
                    <a:lumOff val="40000"/>
                  </a:schemeClr>
                </a:solidFill>
              </a:rPr>
              <a:t>Collecting, Analysing, Interpreting and Tracking Data</a:t>
            </a:r>
            <a:endParaRPr lang="en-AU" dirty="0">
              <a:solidFill>
                <a:schemeClr val="accent5">
                  <a:lumMod val="60000"/>
                  <a:lumOff val="40000"/>
                </a:schemeClr>
              </a:solidFill>
            </a:endParaRPr>
          </a:p>
        </p:txBody>
      </p:sp>
      <p:sp>
        <p:nvSpPr>
          <p:cNvPr id="21506" name="Content Placeholder 2"/>
          <p:cNvSpPr>
            <a:spLocks noGrp="1"/>
          </p:cNvSpPr>
          <p:nvPr>
            <p:ph idx="1"/>
          </p:nvPr>
        </p:nvSpPr>
        <p:spPr/>
        <p:txBody>
          <a:bodyPr/>
          <a:lstStyle/>
          <a:p>
            <a:pPr>
              <a:buFont typeface="Arial" charset="0"/>
              <a:buNone/>
            </a:pPr>
            <a:r>
              <a:rPr lang="en-AU" sz="2000" smtClean="0"/>
              <a:t> </a:t>
            </a:r>
            <a:r>
              <a:rPr lang="en-AU" sz="2400" smtClean="0"/>
              <a:t> Structures and processes in place for the collection</a:t>
            </a:r>
          </a:p>
          <a:p>
            <a:pPr>
              <a:buFont typeface="Arial" charset="0"/>
              <a:buNone/>
            </a:pPr>
            <a:r>
              <a:rPr lang="en-AU" sz="2400" smtClean="0"/>
              <a:t> and tracking of data.</a:t>
            </a:r>
          </a:p>
          <a:p>
            <a:r>
              <a:rPr lang="en-AU" smtClean="0"/>
              <a:t>Systematic, whole school</a:t>
            </a:r>
          </a:p>
          <a:p>
            <a:r>
              <a:rPr lang="en-AU" smtClean="0"/>
              <a:t>School database for easy access by all staff and tracking of students’ progress</a:t>
            </a:r>
          </a:p>
          <a:p>
            <a:r>
              <a:rPr lang="en-AU" smtClean="0"/>
              <a:t>Data presented to staff and community each term to show progress in relation to targets. </a:t>
            </a:r>
          </a:p>
          <a:p>
            <a:endParaRPr lang="en-AU" smtClean="0"/>
          </a:p>
          <a:p>
            <a:pPr>
              <a:buFont typeface="Arial" charset="0"/>
              <a:buNone/>
            </a:pPr>
            <a:endParaRPr lang="en-AU" smtClean="0"/>
          </a:p>
          <a:p>
            <a:endParaRPr lang="en-AU" smtClean="0"/>
          </a:p>
        </p:txBody>
      </p:sp>
      <p:pic>
        <p:nvPicPr>
          <p:cNvPr id="21507" name="Picture 2" descr="C:\Users\Catherine\AppData\Local\Microsoft\Windows\Temporary Internet Files\Content.IE5\P971NKKU\MCj0368362000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9925" y="1268413"/>
            <a:ext cx="1924050"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dirty="0" smtClean="0">
                <a:solidFill>
                  <a:schemeClr val="accent5">
                    <a:lumMod val="40000"/>
                    <a:lumOff val="60000"/>
                  </a:schemeClr>
                </a:solidFill>
              </a:rPr>
              <a:t>School Data Tracking-Previous Practice. </a:t>
            </a:r>
            <a:endParaRPr lang="en-AU" dirty="0">
              <a:solidFill>
                <a:schemeClr val="accent5">
                  <a:lumMod val="40000"/>
                  <a:lumOff val="6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AU" dirty="0" smtClean="0"/>
              <a:t>Data collected- mainly from</a:t>
            </a:r>
            <a:r>
              <a:rPr lang="en-AU" b="1" dirty="0" smtClean="0"/>
              <a:t> </a:t>
            </a:r>
            <a:r>
              <a:rPr lang="en-AU" b="1" dirty="0" smtClean="0">
                <a:solidFill>
                  <a:schemeClr val="accent5">
                    <a:lumMod val="40000"/>
                    <a:lumOff val="60000"/>
                  </a:schemeClr>
                </a:solidFill>
              </a:rPr>
              <a:t>assessment of learning</a:t>
            </a:r>
            <a:r>
              <a:rPr lang="en-AU" dirty="0" smtClean="0">
                <a:solidFill>
                  <a:schemeClr val="accent5">
                    <a:lumMod val="40000"/>
                    <a:lumOff val="60000"/>
                  </a:schemeClr>
                </a:solidFill>
              </a:rPr>
              <a:t>.</a:t>
            </a:r>
            <a:r>
              <a:rPr lang="en-AU" dirty="0" smtClean="0"/>
              <a:t> Did not allow timely feedback or give rise to action.</a:t>
            </a:r>
          </a:p>
          <a:p>
            <a:pPr fontAlgn="auto">
              <a:spcAft>
                <a:spcPts val="0"/>
              </a:spcAft>
              <a:buFont typeface="Arial" pitchFamily="34" charset="0"/>
              <a:buNone/>
              <a:defRPr/>
            </a:pPr>
            <a:endParaRPr lang="en-AU" dirty="0" smtClean="0"/>
          </a:p>
          <a:p>
            <a:pPr fontAlgn="auto">
              <a:spcAft>
                <a:spcPts val="0"/>
              </a:spcAft>
              <a:buFont typeface="Arial" pitchFamily="34" charset="0"/>
              <a:buChar char="•"/>
              <a:defRPr/>
            </a:pPr>
            <a:r>
              <a:rPr lang="en-AU" dirty="0" smtClean="0"/>
              <a:t>Data highlighted school focus /areas of need.</a:t>
            </a:r>
          </a:p>
          <a:p>
            <a:pPr fontAlgn="auto">
              <a:spcAft>
                <a:spcPts val="0"/>
              </a:spcAft>
              <a:buFont typeface="Arial" pitchFamily="34" charset="0"/>
              <a:buNone/>
              <a:defRPr/>
            </a:pPr>
            <a:endParaRPr lang="en-AU" dirty="0" smtClean="0"/>
          </a:p>
          <a:p>
            <a:pPr fontAlgn="auto">
              <a:spcAft>
                <a:spcPts val="0"/>
              </a:spcAft>
              <a:buFont typeface="Arial" pitchFamily="34" charset="0"/>
              <a:buChar char="•"/>
              <a:defRPr/>
            </a:pPr>
            <a:r>
              <a:rPr lang="en-AU" dirty="0" smtClean="0"/>
              <a:t>Analysis of data was mainly at whole school or group level. </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0"/>
            <a:ext cx="9144000" cy="1398588"/>
          </a:xfrm>
        </p:spPr>
        <p:txBody>
          <a:bodyPr/>
          <a:lstStyle/>
          <a:p>
            <a:r>
              <a:rPr lang="en-AU" smtClean="0"/>
              <a:t>Data- </a:t>
            </a:r>
            <a:r>
              <a:rPr lang="en-AU" sz="4000" smtClean="0"/>
              <a:t>Examples of Data Presented</a:t>
            </a:r>
          </a:p>
        </p:txBody>
      </p:sp>
      <p:pic>
        <p:nvPicPr>
          <p:cNvPr id="25602" name="Chart 11"/>
          <p:cNvPicPr>
            <a:picLocks noChangeArrowheads="1"/>
          </p:cNvPicPr>
          <p:nvPr/>
        </p:nvPicPr>
        <p:blipFill>
          <a:blip r:embed="rId2" cstate="print"/>
          <a:srcRect/>
          <a:stretch>
            <a:fillRect/>
          </a:stretch>
        </p:blipFill>
        <p:spPr bwMode="auto">
          <a:xfrm>
            <a:off x="3059113" y="1341438"/>
            <a:ext cx="4932362" cy="3167062"/>
          </a:xfrm>
          <a:prstGeom prst="rect">
            <a:avLst/>
          </a:prstGeom>
          <a:noFill/>
          <a:ln w="28575">
            <a:solidFill>
              <a:srgbClr val="548DD4"/>
            </a:solidFill>
            <a:miter lim="800000"/>
            <a:headEnd/>
            <a:tailEnd/>
          </a:ln>
        </p:spPr>
      </p:pic>
      <p:graphicFrame>
        <p:nvGraphicFramePr>
          <p:cNvPr id="5" name="Table 4"/>
          <p:cNvGraphicFramePr>
            <a:graphicFrameLocks noGrp="1"/>
          </p:cNvGraphicFramePr>
          <p:nvPr/>
        </p:nvGraphicFramePr>
        <p:xfrm>
          <a:off x="1691680" y="4949800"/>
          <a:ext cx="6096001" cy="1962912"/>
        </p:xfrm>
        <a:graphic>
          <a:graphicData uri="http://schemas.openxmlformats.org/drawingml/2006/table">
            <a:tbl>
              <a:tblPr>
                <a:tableStyleId>{3C2FFA5D-87B4-456A-9821-1D502468CF0F}</a:tableStyleId>
              </a:tblPr>
              <a:tblGrid>
                <a:gridCol w="1015460"/>
                <a:gridCol w="1237997"/>
                <a:gridCol w="1378973"/>
                <a:gridCol w="1237997"/>
                <a:gridCol w="1225574"/>
              </a:tblGrid>
              <a:tr h="238525">
                <a:tc>
                  <a:txBody>
                    <a:bodyPr/>
                    <a:lstStyle/>
                    <a:p>
                      <a:pPr algn="ctr">
                        <a:lnSpc>
                          <a:spcPct val="115000"/>
                        </a:lnSpc>
                        <a:spcAft>
                          <a:spcPts val="0"/>
                        </a:spcAft>
                      </a:pPr>
                      <a:r>
                        <a:rPr lang="en-US" sz="1400" dirty="0"/>
                        <a:t>Grade</a:t>
                      </a:r>
                      <a:endParaRPr lang="en-AU" sz="900" dirty="0">
                        <a:latin typeface="Calibri"/>
                        <a:ea typeface="Calibri"/>
                        <a:cs typeface="Times New Roman"/>
                      </a:endParaRPr>
                    </a:p>
                  </a:txBody>
                  <a:tcPr marL="58335" marR="58335" marT="0" marB="0"/>
                </a:tc>
                <a:tc>
                  <a:txBody>
                    <a:bodyPr/>
                    <a:lstStyle/>
                    <a:p>
                      <a:pPr algn="ctr">
                        <a:lnSpc>
                          <a:spcPct val="115000"/>
                        </a:lnSpc>
                        <a:spcAft>
                          <a:spcPts val="0"/>
                        </a:spcAft>
                      </a:pPr>
                      <a:r>
                        <a:rPr lang="en-US" sz="1400"/>
                        <a:t>Term 1</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400"/>
                        <a:t>Term 2</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400"/>
                        <a:t>Term 3</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400"/>
                        <a:t>Term 4</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K</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dirty="0"/>
                        <a:t>-</a:t>
                      </a:r>
                      <a:endParaRPr lang="en-AU" sz="900" dirty="0">
                        <a:latin typeface="Calibri"/>
                        <a:ea typeface="Calibri"/>
                        <a:cs typeface="Times New Roman"/>
                      </a:endParaRPr>
                    </a:p>
                  </a:txBody>
                  <a:tcPr marL="58335" marR="58335" marT="0" marB="0"/>
                </a:tc>
                <a:tc>
                  <a:txBody>
                    <a:bodyPr/>
                    <a:lstStyle/>
                    <a:p>
                      <a:pPr algn="ctr">
                        <a:lnSpc>
                          <a:spcPct val="115000"/>
                        </a:lnSpc>
                        <a:spcAft>
                          <a:spcPts val="0"/>
                        </a:spcAft>
                      </a:pPr>
                      <a:r>
                        <a:rPr lang="en-US" sz="1200"/>
                        <a:t>-</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33%</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54%</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1</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11%</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20%</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38%</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52%</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2</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23%</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38%</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40%</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57%</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3</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20%</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28%</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37%</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52%</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4</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28%</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41%</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54%</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66%</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5</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25%</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34%</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48%</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56%</a:t>
                      </a:r>
                      <a:endParaRPr lang="en-AU" sz="900">
                        <a:latin typeface="Calibri"/>
                        <a:ea typeface="Calibri"/>
                        <a:cs typeface="Times New Roman"/>
                      </a:endParaRPr>
                    </a:p>
                  </a:txBody>
                  <a:tcPr marL="58335" marR="58335" marT="0" marB="0"/>
                </a:tc>
              </a:tr>
              <a:tr h="238525">
                <a:tc>
                  <a:txBody>
                    <a:bodyPr/>
                    <a:lstStyle/>
                    <a:p>
                      <a:pPr algn="ctr">
                        <a:lnSpc>
                          <a:spcPct val="115000"/>
                        </a:lnSpc>
                        <a:spcAft>
                          <a:spcPts val="0"/>
                        </a:spcAft>
                      </a:pPr>
                      <a:r>
                        <a:rPr lang="en-US" sz="1400"/>
                        <a:t>6</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a:t>33%</a:t>
                      </a:r>
                      <a:endParaRPr lang="en-AU" sz="900">
                        <a:latin typeface="Calibri"/>
                        <a:ea typeface="Calibri"/>
                        <a:cs typeface="Times New Roman"/>
                      </a:endParaRPr>
                    </a:p>
                  </a:txBody>
                  <a:tcPr marL="58335" marR="58335" marT="0" marB="0"/>
                </a:tc>
                <a:tc>
                  <a:txBody>
                    <a:bodyPr/>
                    <a:lstStyle/>
                    <a:p>
                      <a:pPr algn="ctr">
                        <a:lnSpc>
                          <a:spcPct val="115000"/>
                        </a:lnSpc>
                        <a:spcAft>
                          <a:spcPts val="0"/>
                        </a:spcAft>
                      </a:pPr>
                      <a:r>
                        <a:rPr lang="en-US" sz="1200" dirty="0"/>
                        <a:t>42%</a:t>
                      </a:r>
                      <a:endParaRPr lang="en-AU" sz="900" dirty="0">
                        <a:latin typeface="Calibri"/>
                        <a:ea typeface="Calibri"/>
                        <a:cs typeface="Times New Roman"/>
                      </a:endParaRPr>
                    </a:p>
                  </a:txBody>
                  <a:tcPr marL="58335" marR="58335" marT="0" marB="0"/>
                </a:tc>
                <a:tc>
                  <a:txBody>
                    <a:bodyPr/>
                    <a:lstStyle/>
                    <a:p>
                      <a:pPr algn="ctr">
                        <a:lnSpc>
                          <a:spcPct val="115000"/>
                        </a:lnSpc>
                        <a:spcAft>
                          <a:spcPts val="0"/>
                        </a:spcAft>
                      </a:pPr>
                      <a:r>
                        <a:rPr lang="en-US" sz="1200" dirty="0"/>
                        <a:t>55%</a:t>
                      </a:r>
                      <a:endParaRPr lang="en-AU" sz="900" dirty="0">
                        <a:latin typeface="Calibri"/>
                        <a:ea typeface="Calibri"/>
                        <a:cs typeface="Times New Roman"/>
                      </a:endParaRPr>
                    </a:p>
                  </a:txBody>
                  <a:tcPr marL="58335" marR="58335" marT="0" marB="0"/>
                </a:tc>
                <a:tc>
                  <a:txBody>
                    <a:bodyPr/>
                    <a:lstStyle/>
                    <a:p>
                      <a:pPr algn="ctr">
                        <a:lnSpc>
                          <a:spcPct val="115000"/>
                        </a:lnSpc>
                        <a:spcAft>
                          <a:spcPts val="0"/>
                        </a:spcAft>
                      </a:pPr>
                      <a:r>
                        <a:rPr lang="en-US" sz="1200" dirty="0"/>
                        <a:t>67%</a:t>
                      </a:r>
                      <a:endParaRPr lang="en-AU" sz="900" dirty="0">
                        <a:latin typeface="Calibri"/>
                        <a:ea typeface="Calibri"/>
                        <a:cs typeface="Times New Roman"/>
                      </a:endParaRPr>
                    </a:p>
                  </a:txBody>
                  <a:tcPr marL="58335" marR="58335" marT="0" marB="0"/>
                </a:tc>
              </a:tr>
            </a:tbl>
          </a:graphicData>
        </a:graphic>
      </p:graphicFrame>
      <p:sp>
        <p:nvSpPr>
          <p:cNvPr id="25604" name="Rectangle 3"/>
          <p:cNvSpPr>
            <a:spLocks noChangeArrowheads="1"/>
          </p:cNvSpPr>
          <p:nvPr/>
        </p:nvSpPr>
        <p:spPr bwMode="auto">
          <a:xfrm>
            <a:off x="323850" y="4581525"/>
            <a:ext cx="6284913" cy="338138"/>
          </a:xfrm>
          <a:prstGeom prst="rect">
            <a:avLst/>
          </a:prstGeom>
          <a:noFill/>
          <a:ln w="9525">
            <a:noFill/>
            <a:miter lim="800000"/>
            <a:headEnd/>
            <a:tailEnd/>
          </a:ln>
        </p:spPr>
        <p:txBody>
          <a:bodyPr wrap="none" anchor="ctr">
            <a:spAutoFit/>
          </a:bodyPr>
          <a:lstStyle/>
          <a:p>
            <a:r>
              <a:rPr lang="en-US" sz="1600" b="1" i="1">
                <a:solidFill>
                  <a:schemeClr val="bg1"/>
                </a:solidFill>
                <a:latin typeface="Cambria" pitchFamily="18" charset="0"/>
                <a:cs typeface="Times New Roman" pitchFamily="18" charset="0"/>
              </a:rPr>
              <a:t>Students Achieving Age Appropriate Benchmark Levels in Reading.</a:t>
            </a:r>
            <a:endParaRPr lang="en-US" sz="1600">
              <a:solidFill>
                <a:schemeClr val="bg1"/>
              </a:solidFill>
            </a:endParaRPr>
          </a:p>
        </p:txBody>
      </p:sp>
      <p:sp>
        <p:nvSpPr>
          <p:cNvPr id="25605" name="Rectangle 3"/>
          <p:cNvSpPr>
            <a:spLocks noChangeArrowheads="1"/>
          </p:cNvSpPr>
          <p:nvPr/>
        </p:nvSpPr>
        <p:spPr bwMode="auto">
          <a:xfrm>
            <a:off x="0" y="1052513"/>
            <a:ext cx="4025900" cy="338137"/>
          </a:xfrm>
          <a:prstGeom prst="rect">
            <a:avLst/>
          </a:prstGeom>
          <a:noFill/>
          <a:ln w="9525">
            <a:noFill/>
            <a:miter lim="800000"/>
            <a:headEnd/>
            <a:tailEnd/>
          </a:ln>
        </p:spPr>
        <p:txBody>
          <a:bodyPr wrap="none" anchor="ctr">
            <a:spAutoFit/>
          </a:bodyPr>
          <a:lstStyle/>
          <a:p>
            <a:r>
              <a:rPr lang="en-US" sz="1600" b="1" i="1">
                <a:solidFill>
                  <a:schemeClr val="bg1"/>
                </a:solidFill>
                <a:latin typeface="Cambria" pitchFamily="18" charset="0"/>
                <a:cs typeface="Times New Roman" pitchFamily="18" charset="0"/>
              </a:rPr>
              <a:t>Pre and Post test comparison for Writing .</a:t>
            </a:r>
            <a:endParaRPr lang="en-US" sz="1600">
              <a:solidFill>
                <a:schemeClr val="bg1"/>
              </a:solidFill>
            </a:endParaRPr>
          </a:p>
        </p:txBody>
      </p:sp>
      <p:sp>
        <p:nvSpPr>
          <p:cNvPr id="8" name="Rounded Rectangle 7"/>
          <p:cNvSpPr/>
          <p:nvPr/>
        </p:nvSpPr>
        <p:spPr>
          <a:xfrm>
            <a:off x="179388" y="2276475"/>
            <a:ext cx="2376487"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t>School Based </a:t>
            </a:r>
          </a:p>
          <a:p>
            <a:pPr algn="ctr">
              <a:defRPr/>
            </a:pPr>
            <a:r>
              <a:rPr lang="en-AU" sz="2800" b="1" dirty="0"/>
              <a:t>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987824" y="3573016"/>
          <a:ext cx="493204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95536" y="620688"/>
          <a:ext cx="458406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5076825" y="404813"/>
          <a:ext cx="3384376" cy="3052915"/>
        </p:xfrm>
        <a:graphic>
          <a:graphicData uri="http://schemas.openxmlformats.org/drawingml/2006/table">
            <a:tbl>
              <a:tblPr/>
              <a:tblGrid>
                <a:gridCol w="846094"/>
                <a:gridCol w="846094"/>
                <a:gridCol w="846094"/>
                <a:gridCol w="846094"/>
              </a:tblGrid>
              <a:tr h="248755">
                <a:tc>
                  <a:txBody>
                    <a:bodyPr/>
                    <a:lstStyle/>
                    <a:p>
                      <a:pPr algn="l">
                        <a:lnSpc>
                          <a:spcPct val="115000"/>
                        </a:lnSpc>
                        <a:spcAft>
                          <a:spcPts val="0"/>
                        </a:spcAft>
                      </a:pPr>
                      <a:r>
                        <a:rPr lang="en-AU" sz="1100" b="1" dirty="0">
                          <a:solidFill>
                            <a:srgbClr val="000000"/>
                          </a:solidFill>
                          <a:latin typeface="Calibri"/>
                          <a:ea typeface="Times New Roman"/>
                          <a:cs typeface="Times New Roman"/>
                        </a:rPr>
                        <a:t>Year 3</a:t>
                      </a:r>
                      <a:endParaRPr lang="en-AU"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AU" sz="1100" b="1">
                          <a:solidFill>
                            <a:schemeClr val="bg1"/>
                          </a:solidFill>
                          <a:latin typeface="Calibri"/>
                          <a:ea typeface="Times New Roman"/>
                          <a:cs typeface="Times New Roman"/>
                        </a:rPr>
                        <a:t> </a:t>
                      </a:r>
                      <a:endParaRPr lang="en-AU" sz="1100">
                        <a:solidFill>
                          <a:schemeClr val="bg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AU" sz="1100" b="1">
                          <a:solidFill>
                            <a:schemeClr val="bg1"/>
                          </a:solidFill>
                          <a:latin typeface="Calibri"/>
                          <a:ea typeface="Times New Roman"/>
                          <a:cs typeface="Times New Roman"/>
                        </a:rPr>
                        <a:t> </a:t>
                      </a:r>
                      <a:endParaRPr lang="en-AU" sz="1100">
                        <a:solidFill>
                          <a:schemeClr val="bg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endParaRPr lang="en-AU" sz="1100">
                        <a:solidFill>
                          <a:schemeClr val="bg1"/>
                        </a:solidFill>
                        <a:latin typeface="Calibri"/>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8755">
                <a:tc>
                  <a:txBody>
                    <a:bodyPr/>
                    <a:lstStyle/>
                    <a:p>
                      <a:pPr algn="l">
                        <a:lnSpc>
                          <a:spcPct val="115000"/>
                        </a:lnSpc>
                        <a:spcAft>
                          <a:spcPts val="0"/>
                        </a:spcAft>
                      </a:pPr>
                      <a:r>
                        <a:rPr lang="en-AU" sz="1600" b="1"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115000"/>
                        </a:lnSpc>
                        <a:spcAft>
                          <a:spcPts val="0"/>
                        </a:spcAft>
                      </a:pPr>
                      <a:r>
                        <a:rPr lang="en-AU" sz="1600" dirty="0">
                          <a:solidFill>
                            <a:schemeClr val="bg1"/>
                          </a:solidFill>
                          <a:latin typeface="Calibri"/>
                          <a:ea typeface="Times New Roman"/>
                          <a:cs typeface="Times New Roman"/>
                        </a:rPr>
                        <a:t>Round 1</a:t>
                      </a:r>
                      <a:endParaRPr lang="en-AU" sz="1600" dirty="0">
                        <a:solidFill>
                          <a:schemeClr val="bg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115000"/>
                        </a:lnSpc>
                        <a:spcAft>
                          <a:spcPts val="0"/>
                        </a:spcAft>
                      </a:pPr>
                      <a:r>
                        <a:rPr lang="en-AU" sz="1600" dirty="0">
                          <a:solidFill>
                            <a:schemeClr val="bg1"/>
                          </a:solidFill>
                          <a:latin typeface="Calibri"/>
                          <a:ea typeface="Times New Roman"/>
                          <a:cs typeface="Times New Roman"/>
                        </a:rPr>
                        <a:t>Round 2</a:t>
                      </a:r>
                      <a:endParaRPr lang="en-AU" sz="1600" dirty="0">
                        <a:solidFill>
                          <a:schemeClr val="bg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l">
                        <a:lnSpc>
                          <a:spcPct val="115000"/>
                        </a:lnSpc>
                        <a:spcAft>
                          <a:spcPts val="0"/>
                        </a:spcAft>
                      </a:pPr>
                      <a:r>
                        <a:rPr lang="en-AU" sz="1600" dirty="0">
                          <a:solidFill>
                            <a:schemeClr val="bg1"/>
                          </a:solidFill>
                          <a:latin typeface="Calibri"/>
                          <a:ea typeface="Times New Roman"/>
                          <a:cs typeface="Times New Roman"/>
                        </a:rPr>
                        <a:t>Round 3</a:t>
                      </a:r>
                      <a:endParaRPr lang="en-AU" sz="1600" dirty="0">
                        <a:solidFill>
                          <a:schemeClr val="bg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48755">
                <a:tc>
                  <a:txBody>
                    <a:bodyPr/>
                    <a:lstStyle/>
                    <a:p>
                      <a:pPr algn="l">
                        <a:lnSpc>
                          <a:spcPct val="115000"/>
                        </a:lnSpc>
                        <a:spcAft>
                          <a:spcPts val="0"/>
                        </a:spcAft>
                      </a:pPr>
                      <a:r>
                        <a:rPr lang="en-AU" sz="1600" b="1" dirty="0">
                          <a:solidFill>
                            <a:schemeClr val="tx1"/>
                          </a:solidFill>
                          <a:latin typeface="Calibri"/>
                          <a:ea typeface="Times New Roman"/>
                          <a:cs typeface="Times New Roman"/>
                        </a:rPr>
                        <a:t>Band 1</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56%</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a:solidFill>
                            <a:schemeClr val="tx1"/>
                          </a:solidFill>
                          <a:latin typeface="Calibri"/>
                          <a:ea typeface="Times New Roman"/>
                          <a:cs typeface="Times New Roman"/>
                        </a:rPr>
                        <a:t>18%</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a:solidFill>
                            <a:schemeClr val="tx1"/>
                          </a:solidFill>
                          <a:latin typeface="Calibri"/>
                          <a:ea typeface="Times New Roman"/>
                          <a:cs typeface="Times New Roman"/>
                        </a:rPr>
                        <a:t>9%</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Band 2</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29%</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33%</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a:solidFill>
                            <a:schemeClr val="tx1"/>
                          </a:solidFill>
                          <a:latin typeface="Calibri"/>
                          <a:ea typeface="Times New Roman"/>
                          <a:cs typeface="Times New Roman"/>
                        </a:rPr>
                        <a:t>24%</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Band 3</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a:solidFill>
                            <a:schemeClr val="tx1"/>
                          </a:solidFill>
                          <a:latin typeface="Calibri"/>
                          <a:ea typeface="Times New Roman"/>
                          <a:cs typeface="Times New Roman"/>
                        </a:rPr>
                        <a:t>9%</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30%</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26%</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Band 4</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a:solidFill>
                            <a:schemeClr val="tx1"/>
                          </a:solidFill>
                          <a:latin typeface="Calibri"/>
                          <a:ea typeface="Times New Roman"/>
                          <a:cs typeface="Times New Roman"/>
                        </a:rPr>
                        <a:t>4%</a:t>
                      </a:r>
                      <a:endParaRPr lang="en-AU" sz="160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8%</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19%</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a:solidFill>
                            <a:schemeClr val="tx1"/>
                          </a:solidFill>
                          <a:latin typeface="Calibri"/>
                          <a:ea typeface="Times New Roman"/>
                          <a:cs typeface="Times New Roman"/>
                        </a:rPr>
                        <a:t> </a:t>
                      </a:r>
                      <a:endParaRPr lang="en-AU" sz="160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l">
                        <a:lnSpc>
                          <a:spcPct val="115000"/>
                        </a:lnSpc>
                        <a:spcAft>
                          <a:spcPts val="0"/>
                        </a:spcAft>
                      </a:pPr>
                      <a:r>
                        <a:rPr lang="en-AU" sz="1600" dirty="0">
                          <a:solidFill>
                            <a:schemeClr val="tx1"/>
                          </a:solidFill>
                          <a:latin typeface="Calibri"/>
                          <a:ea typeface="Times New Roman"/>
                          <a:cs typeface="Times New Roman"/>
                        </a:rPr>
                        <a:t> </a:t>
                      </a:r>
                      <a:endParaRPr lang="en-AU" sz="1600" dirty="0">
                        <a:solidFill>
                          <a:schemeClr val="tx1"/>
                        </a:solidFill>
                        <a:latin typeface="Calibri"/>
                        <a:ea typeface="Calibri"/>
                        <a:cs typeface="Times New Roman"/>
                      </a:endParaRPr>
                    </a:p>
                  </a:txBody>
                  <a:tcPr marL="68580" marR="68580" marT="0" marB="0">
                    <a:lnL>
                      <a:noFill/>
                    </a:lnL>
                    <a:lnR>
                      <a:noFill/>
                    </a:lnR>
                    <a:lnT>
                      <a:noFill/>
                    </a:lnT>
                    <a:lnB>
                      <a:noFill/>
                    </a:lnB>
                    <a:solidFill>
                      <a:srgbClr val="D3DFEE"/>
                    </a:solidFill>
                  </a:tcPr>
                </a:tc>
              </a:tr>
              <a:tr h="248755">
                <a:tc>
                  <a:txBody>
                    <a:bodyPr/>
                    <a:lstStyle/>
                    <a:p>
                      <a:pPr algn="l">
                        <a:lnSpc>
                          <a:spcPct val="115000"/>
                        </a:lnSpc>
                        <a:spcAft>
                          <a:spcPts val="0"/>
                        </a:spcAft>
                      </a:pPr>
                      <a:r>
                        <a:rPr lang="en-AU" sz="1600" b="1">
                          <a:solidFill>
                            <a:schemeClr val="tx1"/>
                          </a:solidFill>
                          <a:latin typeface="Calibri"/>
                          <a:ea typeface="Times New Roman"/>
                          <a:cs typeface="Times New Roman"/>
                        </a:rPr>
                        <a:t>Band 5</a:t>
                      </a:r>
                      <a:endParaRPr lang="en-AU" sz="1600">
                        <a:solidFill>
                          <a:schemeClr val="tx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solidFill>
                            <a:schemeClr val="tx1"/>
                          </a:solidFill>
                          <a:latin typeface="Calibri"/>
                          <a:ea typeface="Times New Roman"/>
                          <a:cs typeface="Times New Roman"/>
                        </a:rPr>
                        <a:t>3%</a:t>
                      </a:r>
                      <a:endParaRPr lang="en-AU" sz="1600">
                        <a:solidFill>
                          <a:schemeClr val="tx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a:solidFill>
                            <a:schemeClr val="tx1"/>
                          </a:solidFill>
                          <a:latin typeface="Calibri"/>
                          <a:ea typeface="Times New Roman"/>
                          <a:cs typeface="Times New Roman"/>
                        </a:rPr>
                        <a:t>11%</a:t>
                      </a:r>
                      <a:endParaRPr lang="en-AU" sz="1600">
                        <a:solidFill>
                          <a:schemeClr val="tx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AU" sz="1600" dirty="0">
                          <a:solidFill>
                            <a:schemeClr val="tx1"/>
                          </a:solidFill>
                          <a:latin typeface="Calibri"/>
                          <a:ea typeface="Times New Roman"/>
                          <a:cs typeface="Times New Roman"/>
                        </a:rPr>
                        <a:t>23%</a:t>
                      </a:r>
                      <a:endParaRPr lang="en-AU" sz="1600" dirty="0">
                        <a:solidFill>
                          <a:schemeClr val="tx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9" name="Rounded Rectangle 8"/>
          <p:cNvSpPr/>
          <p:nvPr/>
        </p:nvSpPr>
        <p:spPr>
          <a:xfrm>
            <a:off x="539750" y="4005263"/>
            <a:ext cx="2376488"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t>External </a:t>
            </a:r>
          </a:p>
          <a:p>
            <a:pPr algn="ctr">
              <a:defRPr/>
            </a:pPr>
            <a:r>
              <a:rPr lang="en-AU" sz="2800" b="1" dirty="0"/>
              <a:t>Data</a:t>
            </a:r>
          </a:p>
        </p:txBody>
      </p:sp>
      <p:sp>
        <p:nvSpPr>
          <p:cNvPr id="26676" name="TextBox 12"/>
          <p:cNvSpPr txBox="1">
            <a:spLocks noChangeArrowheads="1"/>
          </p:cNvSpPr>
          <p:nvPr/>
        </p:nvSpPr>
        <p:spPr bwMode="auto">
          <a:xfrm>
            <a:off x="1403350" y="260350"/>
            <a:ext cx="2284413" cy="369888"/>
          </a:xfrm>
          <a:prstGeom prst="rect">
            <a:avLst/>
          </a:prstGeom>
          <a:noFill/>
          <a:ln w="9525">
            <a:noFill/>
            <a:miter lim="800000"/>
            <a:headEnd/>
            <a:tailEnd/>
          </a:ln>
        </p:spPr>
        <p:txBody>
          <a:bodyPr wrap="none">
            <a:spAutoFit/>
          </a:bodyPr>
          <a:lstStyle/>
          <a:p>
            <a:r>
              <a:rPr lang="en-AU"/>
              <a:t>NP LN Assessments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1143000"/>
          </a:xfrm>
        </p:spPr>
        <p:txBody>
          <a:bodyPr rtlCol="0">
            <a:normAutofit/>
          </a:bodyPr>
          <a:lstStyle/>
          <a:p>
            <a:pPr fontAlgn="auto">
              <a:spcAft>
                <a:spcPts val="0"/>
              </a:spcAft>
              <a:defRPr/>
            </a:pPr>
            <a:r>
              <a:rPr lang="en-AU" dirty="0" smtClean="0">
                <a:solidFill>
                  <a:schemeClr val="accent5">
                    <a:lumMod val="40000"/>
                    <a:lumOff val="60000"/>
                  </a:schemeClr>
                </a:solidFill>
              </a:rPr>
              <a:t>Data Rich,  Information Poor</a:t>
            </a:r>
            <a:endParaRPr lang="en-AU" dirty="0">
              <a:solidFill>
                <a:schemeClr val="accent5">
                  <a:lumMod val="40000"/>
                  <a:lumOff val="60000"/>
                </a:schemeClr>
              </a:solidFill>
            </a:endParaRPr>
          </a:p>
        </p:txBody>
      </p:sp>
      <p:sp>
        <p:nvSpPr>
          <p:cNvPr id="27650" name="Content Placeholder 2"/>
          <p:cNvSpPr>
            <a:spLocks noGrp="1"/>
          </p:cNvSpPr>
          <p:nvPr>
            <p:ph idx="1"/>
          </p:nvPr>
        </p:nvSpPr>
        <p:spPr>
          <a:xfrm>
            <a:off x="395288" y="1916113"/>
            <a:ext cx="8229600" cy="4525962"/>
          </a:xfrm>
        </p:spPr>
        <p:txBody>
          <a:bodyPr/>
          <a:lstStyle/>
          <a:p>
            <a:r>
              <a:rPr lang="en-AU" smtClean="0"/>
              <a:t>Limited explicit connection between teachers' practices in the classroom and the school's directions and goals.</a:t>
            </a:r>
          </a:p>
          <a:p>
            <a:endParaRPr lang="en-AU" smtClean="0"/>
          </a:p>
        </p:txBody>
      </p:sp>
      <p:pic>
        <p:nvPicPr>
          <p:cNvPr id="4" name="Picture 2" descr="C:\Users\Catherine\AppData\Local\Microsoft\Windows\Temporary Internet Files\Content.IE5\N22D9E6L\MPj038793800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3933056"/>
            <a:ext cx="2304256" cy="28264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989</TotalTime>
  <Words>1711</Words>
  <Application>Microsoft Office PowerPoint</Application>
  <PresentationFormat>On-screen Show (4:3)</PresentationFormat>
  <Paragraphs>262</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Data –The Power of One</vt:lpstr>
      <vt:lpstr>PowerPoint Presentation</vt:lpstr>
      <vt:lpstr>21st Century – The Information Age</vt:lpstr>
      <vt:lpstr>What is Data?</vt:lpstr>
      <vt:lpstr>Collecting, Analysing, Interpreting and Tracking Data</vt:lpstr>
      <vt:lpstr>School Data Tracking-Previous Practice. </vt:lpstr>
      <vt:lpstr>Data- Examples of Data Presented</vt:lpstr>
      <vt:lpstr>PowerPoint Presentation</vt:lpstr>
      <vt:lpstr>Data Rich,  Information Poor</vt:lpstr>
      <vt:lpstr>Using Data to Generate Change.</vt:lpstr>
      <vt:lpstr>Impacting on Student Learning</vt:lpstr>
      <vt:lpstr>Planning for Change</vt:lpstr>
      <vt:lpstr>Planning for Change</vt:lpstr>
      <vt:lpstr>Using Data at the Classroom Level</vt:lpstr>
      <vt:lpstr>Using  Rubrics- Learning Tool</vt:lpstr>
      <vt:lpstr>Rubric- Comprehension</vt:lpstr>
      <vt:lpstr>Acting on Data – Asking Questions</vt:lpstr>
      <vt:lpstr>Feedback for Improvement</vt:lpstr>
      <vt:lpstr>Student Feedback</vt:lpstr>
      <vt:lpstr>Sustaining Change</vt:lpstr>
      <vt:lpstr>PowerPoint Presentation</vt:lpstr>
      <vt:lpstr>The Power of One </vt:lpstr>
      <vt:lpstr>How will you make a difference?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dc:creator>
  <cp:lastModifiedBy>Abdurahman, Rustum</cp:lastModifiedBy>
  <cp:revision>207</cp:revision>
  <dcterms:created xsi:type="dcterms:W3CDTF">2009-09-28T09:35:59Z</dcterms:created>
  <dcterms:modified xsi:type="dcterms:W3CDTF">2013-06-03T22:56:00Z</dcterms:modified>
</cp:coreProperties>
</file>